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8" r:id="rId14"/>
    <p:sldId id="269" r:id="rId15"/>
    <p:sldId id="270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07E7CA-62D0-10CA-7A0E-F54F3069C8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DA37D7E-5D31-1570-3CC9-5B361969A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84F276D-1C5B-877C-2AFC-764546F40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154D-3043-4507-A139-B9C0245AD1AD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6C8DF8-6B56-D6D7-B6A0-D17738173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89C39AA-5C94-4EBA-D0CD-5FFCD4A2A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AC8B9-A44B-4D10-882D-2C46779E0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859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276A33-05F8-286B-1898-3B032B444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698BCBB-9E6A-0120-A1C9-9E1DA246A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10CCE62-CF91-E20D-2476-5194A80BC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154D-3043-4507-A139-B9C0245AD1AD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DF0DCA1-E4BE-C639-F20A-B2C41B62A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498F76-5A25-6ABD-E9B5-F5BEDEA41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AC8B9-A44B-4D10-882D-2C46779E0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83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7AD80EE-B885-FCE4-7145-040AE57067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5DA9158-C710-F977-2C13-278CF078D3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52343DE-21A7-6938-8E88-81A3847D0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154D-3043-4507-A139-B9C0245AD1AD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D5FD8FE-628D-5C40-98F4-D8E502BA9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2544C78-AADD-DEAB-B30E-B8342B470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AC8B9-A44B-4D10-882D-2C46779E0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40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9712AC-D16B-2CB2-D48D-D25C3EAE5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59DA63-E95F-D455-59B8-5F7AE774F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26A6C55-7863-B9A7-BDA9-0E4B1AE6F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154D-3043-4507-A139-B9C0245AD1AD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93E3EF-028C-7C62-234E-9562F7BB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52803F0-6B3D-D0CA-3903-19B3D93CF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AC8B9-A44B-4D10-882D-2C46779E0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8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B60C36-A6D8-6AFB-54E7-E17D3AD62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54AE7D7-7416-F466-B3E4-44800A79E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824D43A-042D-FD3A-F762-253FD42F7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154D-3043-4507-A139-B9C0245AD1AD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85359E-C970-4E06-A74C-0CABC752E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6A9C13-6398-ED5A-948C-5333CD03B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AC8B9-A44B-4D10-882D-2C46779E0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296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4560D5-4F5F-1AF6-0DFD-261FC2445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54D71C-9944-53C2-FBE6-77F027E94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B47A803-26AE-7ED0-603E-589B133ED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4B8DB7D-0208-CC27-FE34-4445F6CEB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154D-3043-4507-A139-B9C0245AD1AD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226C863-C4E1-3F2D-D589-2CACC778C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223F0E0-8AE1-B61D-A1E4-DFB1E839A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AC8B9-A44B-4D10-882D-2C46779E0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48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0E0147-B5E7-C6FF-0717-E124FB72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1401CB8-7304-48F1-150A-C2E650313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6FF4167-3D17-3926-BCAB-F6A77FEB1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4EDC389-BDB2-7A55-9DE1-A1FCC1B9E5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9EB9BB7-D353-00B6-5D72-06E475D717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F1B143B-7B86-00B7-6A20-9B7ACA7FC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154D-3043-4507-A139-B9C0245AD1AD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4B449D0-5B72-ABDF-63A2-443F287B4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6474080-EA33-8DF8-7482-656336B7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AC8B9-A44B-4D10-882D-2C46779E0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043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674A21-37BD-CC80-6DDC-15B2474F0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D6F9485-CA5F-5B60-2CCB-8971A9BB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154D-3043-4507-A139-B9C0245AD1AD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39E40D7-7324-DFB8-2771-53540899F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11504D2-0886-6D16-AC76-E17B68818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AC8B9-A44B-4D10-882D-2C46779E0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1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50D05E3-71EC-9B16-3542-FA1190755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154D-3043-4507-A139-B9C0245AD1AD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3D4DAD5-6485-F4EC-3191-526BA8F38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FBB271A-660C-B056-9A82-D66E4B07C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AC8B9-A44B-4D10-882D-2C46779E0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41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1CE24D-5FBF-B1EE-1048-99594FB96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8EEB732-7214-16C1-A275-5126C623A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15125EC-7337-9380-31CE-BF922770F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3D606BE-D65F-59BF-995D-260FD7CC4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154D-3043-4507-A139-B9C0245AD1AD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F0AFDE0-8EC1-1C83-BFE4-91725183A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F7FD5A8-660D-4817-2414-F825F5AA8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AC8B9-A44B-4D10-882D-2C46779E0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620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239681-D1A4-C5B1-6771-7119CBD5D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ECC94DB-A65F-6EE7-8D54-66E2396AD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FB1852D-7690-C97D-EB21-388422C165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6CB02C0-663B-E0B5-04EF-EB9DD1C96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154D-3043-4507-A139-B9C0245AD1AD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A88C798-D41A-861B-905F-367536C72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14D1167-1976-D8D8-EA5B-AE28778F5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AC8B9-A44B-4D10-882D-2C46779E0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12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C8A062-0290-9AF6-3D8A-56B11AE15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6CC9464-2769-5676-7537-437600C80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68AE3E8-3374-31BF-1574-7294110FCA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64154D-3043-4507-A139-B9C0245AD1AD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5AE3242-5065-7B2C-AC13-38F8BE143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6DEC06-EE9B-7DD8-F098-699905393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4AC8B9-A44B-4D10-882D-2C46779E0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55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8395188-8B2C-A40F-E081-A61D96CBCD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96570"/>
            <a:ext cx="9144000" cy="3442229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Методическая тема школы «Внедрение проектной деятельности и формирующего оценивания в учебный процесс как средство достижения метапредметных результатов в условиях реализации ФГОС»</a:t>
            </a:r>
            <a:endParaRPr lang="ru-RU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BBD3C8A-B61E-CD84-8454-51499CFCB31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4506" cy="1781910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2D60EB3-DE8A-598C-9289-217C23AB37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034" y="308216"/>
            <a:ext cx="2317074" cy="8270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5561" y="6125378"/>
            <a:ext cx="3283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декабря 2025г.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745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FB74DA-7523-7C82-F782-F92B10534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801" y="734483"/>
            <a:ext cx="7789334" cy="109114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Насколько Вы заинтересованы во внедрении проектного обучения в свою практику?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7" name="Объект 6" descr="Изображение выглядит как текст, снимок экрана, диаграмма, Граф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36B7F5E9-E920-229F-4F31-18C9622717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267" y="1825625"/>
            <a:ext cx="9228665" cy="4634442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AB541B4-A5ED-4EF9-C0C6-B61C0D988E81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54506" cy="1781910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84EBBC5-D637-D9CB-56B7-6C709272C0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034" y="308216"/>
            <a:ext cx="2317074" cy="82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04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358FAE-CFD4-B1B5-1393-8E98AD7B1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733" y="475192"/>
            <a:ext cx="7958668" cy="110807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1E293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Какой результат от внедрения проектного обучения Вы считаете наиболее значимым?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 descr="Изображение выглядит как текст, снимок экрана, Красочность, диаграмм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2A73B6BC-165B-57D2-61BF-B4E19112C3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825625"/>
            <a:ext cx="10168467" cy="4788344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56003BF-EBAA-4320-0D25-753972E6B6B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54506" cy="1781910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D424BE6-24C6-A1F5-640B-8D509DB886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034" y="308216"/>
            <a:ext cx="2317074" cy="82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01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AA0D80-86CB-AF18-C1E7-0EC3050F9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203" y="657432"/>
            <a:ext cx="7332134" cy="955674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Теоретико-методический этап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72FC1B-2CCD-BFB9-C9E2-83CEECF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4506" y="1386094"/>
            <a:ext cx="9427786" cy="955674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Проведен мастер-класс для педагогов «</a:t>
            </a:r>
            <a:r>
              <a:rPr lang="ru-RU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Критериальное</a:t>
            </a:r>
            <a:r>
              <a:rPr lang="ru-RU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оценивание как основа формирующего оценивания»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D6863F6-F345-03A0-0F77-0085AC1A25FB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4506" cy="1781910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A64BADA-1B8F-33FA-9F0D-EC76D8FB3E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034" y="308216"/>
            <a:ext cx="2317074" cy="8270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BF691C1-7B1E-A8D9-191C-E1AD9AAB76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34" y="2365374"/>
            <a:ext cx="3242734" cy="24320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3080ABB-391F-8D97-CAF2-12EABBFCFC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043" y="2341768"/>
            <a:ext cx="3683982" cy="276298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BAA9990-D25D-8A2E-3BDE-44945E3CC2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539" y="3869267"/>
            <a:ext cx="3776191" cy="283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88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AA0D80-86CB-AF18-C1E7-0EC3050F9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203" y="657432"/>
            <a:ext cx="7332134" cy="955674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Теоретико-методический этап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72FC1B-2CCD-BFB9-C9E2-83CEECF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4506" y="1521561"/>
            <a:ext cx="9427786" cy="955674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Организованы обучающие практикумы "Секреты успешной постановки проблемы на уроке" (обмен опытом)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D6863F6-F345-03A0-0F77-0085AC1A25FB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4506" cy="1781910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A64BADA-1B8F-33FA-9F0D-EC76D8FB3E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034" y="308216"/>
            <a:ext cx="2317074" cy="8270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E4E5208-ABE9-2706-2E16-F0E7ACF44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99" y="2624021"/>
            <a:ext cx="3666067" cy="27495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8477CB1-22E0-4703-00BC-30B61A29C3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2532" y="2646039"/>
            <a:ext cx="3666067" cy="274955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9254C4F-E4F1-7F35-0F49-7DF2F5E992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0632" y="3865768"/>
            <a:ext cx="3598333" cy="269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48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EDD0AA-0B9B-6D21-A00F-DDFE38CFF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365126"/>
            <a:ext cx="7518400" cy="129434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ПРОБЛЕМАТИЗАЦИЯ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F5A951-B06E-8F62-B59D-3D3295434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454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Проблематизация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первый этап работы над проектом, на котором происходит оценка имеющиеся обстоятельств и на основании ощущения дисгармонии формулируется проблема, являющаяся пружиной к организации всей деятельности в рамках проекта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0BD7BD0-E12B-FBCB-771D-ED20603DFFF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4506" cy="1781910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95D8E83-C1E9-FDEC-97EE-BA7056CB5E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034" y="308216"/>
            <a:ext cx="2317074" cy="82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64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EDD0AA-0B9B-6D21-A00F-DDFE38CFF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365126"/>
            <a:ext cx="7518400" cy="129434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этапа проблематизации в структуре урока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F5A951-B06E-8F62-B59D-3D3295434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8204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Всегда первая и самая важная часть. Разворачивается в начале занятия на  этапах «мотивации» и «актуализации знаний» одновременно.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	Обязательно содержит: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личный вызов для ученика;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выход на тему урока в рамках жизненной сферы ученика и  </a:t>
            </a:r>
          </a:p>
          <a:p>
            <a:pPr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доступного ему понятийного аппарата.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Должна быть направлена на включение учащихся в деятельность по созданию материального или возможного к применению в практической деятельности интеллектуального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продукта.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0BD7BD0-E12B-FBCB-771D-ED20603DFFF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4506" cy="1781910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95D8E83-C1E9-FDEC-97EE-BA7056CB5E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034" y="308216"/>
            <a:ext cx="2317074" cy="82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45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5070" y="365125"/>
            <a:ext cx="7050795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изучили дефициты педагогов, дефициты обучающихся в рамках проектного обучения, начали внедрять в практику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критериальное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формирующее оценивание, изучили этап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проблематизации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- 100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учителей принимают участие в методических мероприятиях, 52% - активные участники, это педагоги, которые начали делиться опытом; </a:t>
            </a:r>
          </a:p>
          <a:p>
            <a:pPr marL="0" indent="0" algn="just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- 22% учителей разработали уроки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элементами проектной деятельности с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критериальным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формирующим оцениванием; </a:t>
            </a:r>
          </a:p>
          <a:p>
            <a:pPr marL="0" indent="0"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характера заданий на уроках (рост доли заданий на применение знаний в новой ситуации, проблемной ситуации, на развитие навыков самооценки и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взаимооценки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0BD7BD0-E12B-FBCB-771D-ED20603DFFF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4506" cy="1781910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95D8E83-C1E9-FDEC-97EE-BA7056CB5E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034" y="308216"/>
            <a:ext cx="2317074" cy="82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40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9B1102-BE30-A233-AC4B-10F4BD6DC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253" y="1362604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Школьное инициативное бюджетирование: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8DBE70A-51D3-D7A6-CCB0-18AB7EDC0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853" y="2915502"/>
            <a:ext cx="10515600" cy="1442508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технологии проектного обучения;</a:t>
            </a:r>
          </a:p>
          <a:p>
            <a:pPr marL="342900" indent="-34290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формирующего оценивания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B7DC75C-BD43-6F06-391E-5953DFB8E9A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4506" cy="1781910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60D2131-8B94-AC2D-2A0C-546514EF67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034" y="308216"/>
            <a:ext cx="2317074" cy="82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96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5305A5-9729-C640-0E2A-34B95846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508" y="3053658"/>
            <a:ext cx="10515600" cy="1325563"/>
          </a:xfrm>
        </p:spPr>
        <p:txBody>
          <a:bodyPr>
            <a:normAutofit fontScale="90000"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понятия проектной деятельности: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1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проблема; </a:t>
            </a:r>
            <a:br>
              <a:rPr lang="ru-RU" sz="31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sz="31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	- тема;</a:t>
            </a:r>
            <a:br>
              <a:rPr lang="ru-RU" sz="31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sz="31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	- актуальность; </a:t>
            </a:r>
            <a:br>
              <a:rPr lang="ru-RU" sz="31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sz="31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	- цель;</a:t>
            </a:r>
            <a:br>
              <a:rPr lang="ru-RU" sz="31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sz="31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	- задачи;</a:t>
            </a:r>
            <a:br>
              <a:rPr lang="ru-RU" sz="31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sz="31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	- благополучатели;</a:t>
            </a:r>
            <a:br>
              <a:rPr lang="ru-RU" sz="31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sz="31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	- план;</a:t>
            </a:r>
            <a:br>
              <a:rPr lang="ru-RU" sz="31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sz="31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	- ресурсы;</a:t>
            </a:r>
            <a:br>
              <a:rPr lang="ru-RU" sz="31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sz="31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	- перспективы;</a:t>
            </a:r>
            <a:br>
              <a:rPr lang="ru-RU" sz="31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sz="31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ru-RU" sz="3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продукт.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7266822-9D9B-C0FA-5429-270A3088EBC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4506" cy="1781910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AF63EED-62AF-30E7-29EF-A39D14975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034" y="308216"/>
            <a:ext cx="2317074" cy="82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53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BFABE2-EEAA-F2ED-ADA6-E2BB2F5EF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38" y="-90120"/>
            <a:ext cx="8779933" cy="981075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уже сделано?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8ADE51B-DB4A-15F0-F344-802EB93A8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733" y="1253331"/>
            <a:ext cx="10515600" cy="259900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i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Подготовительно-диагностический этап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Проведен педсовет «Проектное обучение: от вызова времени к школьной практике»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Организован методический семинар: "Технология проектного обучения. Отличие учебного проекта от исследовательской работы и реферата".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E3E72AB-E4E6-657B-6CB2-84074256CFB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4506" cy="1781910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99D54C6-3229-BAD3-E605-CAF87BA196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034" y="308216"/>
            <a:ext cx="2317074" cy="8270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867DC93-A58D-0218-47D8-8CE818D15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3927797"/>
            <a:ext cx="3251200" cy="24384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FB83996-0B7D-6E7F-9AF2-AC0CBB066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7999" y="3927797"/>
            <a:ext cx="3251200" cy="24384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5436AB2-9E23-71A5-B5A2-370E714E4E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6332" y="3927797"/>
            <a:ext cx="3386667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20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BFABE2-EEAA-F2ED-ADA6-E2BB2F5EF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033" y="308216"/>
            <a:ext cx="8779933" cy="981075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уже сделано?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8ADE51B-DB4A-15F0-F344-802EB93A8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866" y="1872030"/>
            <a:ext cx="10515600" cy="31399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Подготовительно-диагностический этап</a:t>
            </a:r>
          </a:p>
          <a:p>
            <a:r>
              <a:rPr lang="ru-RU" dirty="0">
                <a:latin typeface="Times New Roman" panose="02020603050405020304" pitchFamily="18" charset="0"/>
                <a:ea typeface="Aptos" panose="020B0004020202020204" pitchFamily="34" charset="0"/>
              </a:rPr>
              <a:t>А</a:t>
            </a:r>
            <a:r>
              <a:rPr lang="ru-RU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нкетирование для учителей «Готовность педагога к проектной деятельности» 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Разработаны карты наблюдений универсальных учебных действий в рамках проектного обучения. Проведен 1 этап мониторинга во 2, 5, 8, 10 классах.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E3E72AB-E4E6-657B-6CB2-84074256CFB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4506" cy="1781910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99D54C6-3229-BAD3-E605-CAF87BA196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034" y="308216"/>
            <a:ext cx="2317074" cy="82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88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5904DB-299C-777E-4869-AAE909FE0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467" y="474211"/>
            <a:ext cx="8110913" cy="89095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Результаты </a:t>
            </a:r>
            <a:r>
              <a:rPr lang="ru-RU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анкетирования «Готовность педагога к проектной деятельности» </a:t>
            </a:r>
            <a:endParaRPr lang="ru-RU" sz="3200" b="1" dirty="0">
              <a:solidFill>
                <a:srgbClr val="00B0F0"/>
              </a:solidFill>
            </a:endParaRPr>
          </a:p>
        </p:txBody>
      </p:sp>
      <p:pic>
        <p:nvPicPr>
          <p:cNvPr id="9" name="Объект 8" descr="Изображение выглядит как текст, снимок экрана, диаграмма, Граф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15A2DD8E-8F10-96D5-017C-93429E6E3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1973638"/>
            <a:ext cx="9262534" cy="4678853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7D18B4A-AB3A-05BB-06D8-E6C5205410A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54506" cy="1781910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C55B96C-0DC5-0F1E-0A98-6028ABFEB6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034" y="308216"/>
            <a:ext cx="2317074" cy="8270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79763E4-2FE6-7974-B5F9-E65930B44530}"/>
              </a:ext>
            </a:extLst>
          </p:cNvPr>
          <p:cNvSpPr txBox="1"/>
          <p:nvPr/>
        </p:nvSpPr>
        <p:spPr>
          <a:xfrm>
            <a:off x="1600199" y="1595064"/>
            <a:ext cx="10312401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Насколько Вы знакомы с концепцией проектного обучения?</a:t>
            </a:r>
          </a:p>
        </p:txBody>
      </p:sp>
    </p:spTree>
    <p:extLst>
      <p:ext uri="{BB962C8B-B14F-4D97-AF65-F5344CB8AC3E}">
        <p14:creationId xmlns:p14="http://schemas.microsoft.com/office/powerpoint/2010/main" val="256426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F67944-970A-BDFC-567C-51F4A4FFF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932" y="890955"/>
            <a:ext cx="7281333" cy="827053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Используете ли Вы элементы проектного обучения в своей практике?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EF6B64B-3A86-16EF-8EE0-F77AB96BBB3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4506" cy="1781910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FA2CDF7-432E-D31B-D6E9-C371E3EF78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034" y="308216"/>
            <a:ext cx="2317074" cy="827053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6FC01373-9429-EA36-3615-BE78F8FB0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23723" y="1825624"/>
            <a:ext cx="9770700" cy="454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52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B799F2-23C4-C367-D133-9F64256BF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200" y="684587"/>
            <a:ext cx="9067800" cy="132556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1E293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В каких аспектах проектной деятельности Вы хотели бы получить дополнительную подготовку?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 descr="Изображение выглядит как текст, снимок экрана, Красочность, диаграмм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286F4A4A-C35A-7A81-3278-3E96A5D2D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68" y="1659467"/>
            <a:ext cx="8856132" cy="4998104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C75968A-DCAB-E195-9020-CC1418134E2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54506" cy="1781910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2292D7-A107-2CF9-E29E-C48D40FD58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463" y="63902"/>
            <a:ext cx="2317074" cy="82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65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A4C425-9984-353D-997F-5D5EB00A5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00" y="365125"/>
            <a:ext cx="8441267" cy="1325563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Какие формы методической поддержки Вы считаете наиболее эффективными?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 descr="Изображение выглядит как снимок экрана, текст, Красочность, Граф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3AE4718F-B06A-C1DB-1E1B-90A98424C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1532468"/>
            <a:ext cx="9271000" cy="5086112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8392534-956E-887A-87E3-170CE0095ECF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54506" cy="1781910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6AA6F29-1192-97A4-8111-382AD22FA6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034" y="308216"/>
            <a:ext cx="2317074" cy="82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772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277</Words>
  <Application>Microsoft Office PowerPoint</Application>
  <PresentationFormat>Широкоэкранный</PresentationFormat>
  <Paragraphs>39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Times New Roman</vt:lpstr>
      <vt:lpstr>Тема Office</vt:lpstr>
      <vt:lpstr>Презентация PowerPoint</vt:lpstr>
      <vt:lpstr>Школьное инициативное бюджетирование:</vt:lpstr>
      <vt:lpstr>Ключевые понятия проектной деятельности:  - проблема;   - тема;  - актуальность;   - цель;  - задачи;  - благополучатели;  - план;  - ресурсы;  - перспективы;  - продукт.</vt:lpstr>
      <vt:lpstr>Что уже сделано?</vt:lpstr>
      <vt:lpstr>Что уже сделано?</vt:lpstr>
      <vt:lpstr>Результаты анкетирования «Готовность педагога к проектной деятельности» </vt:lpstr>
      <vt:lpstr>2. Используете ли Вы элементы проектного обучения в своей практике? </vt:lpstr>
      <vt:lpstr>3. В каких аспектах проектной деятельности Вы хотели бы получить дополнительную подготовку? </vt:lpstr>
      <vt:lpstr>4. Какие формы методической поддержки Вы считаете наиболее эффективными? </vt:lpstr>
      <vt:lpstr>5. Насколько Вы заинтересованы во внедрении проектного обучения в свою практику? </vt:lpstr>
      <vt:lpstr>6. Какой результат от внедрения проектного обучения Вы считаете наиболее значимым? </vt:lpstr>
      <vt:lpstr>Теоретико-методический этап</vt:lpstr>
      <vt:lpstr>Теоретико-методический этап</vt:lpstr>
      <vt:lpstr>ЭТАП I ПРОБЛЕМАТИЗАЦИЯ</vt:lpstr>
      <vt:lpstr>Особенности этапа проблематизации в структуре урока</vt:lpstr>
      <vt:lpstr>Вывод: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Сластихина</dc:creator>
  <cp:lastModifiedBy>КСШ4</cp:lastModifiedBy>
  <cp:revision>5</cp:revision>
  <dcterms:created xsi:type="dcterms:W3CDTF">2025-12-09T13:51:11Z</dcterms:created>
  <dcterms:modified xsi:type="dcterms:W3CDTF">2025-12-16T03:44:58Z</dcterms:modified>
</cp:coreProperties>
</file>