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728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537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55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346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90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3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12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30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04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7F3B9-AE9F-465E-BE91-946E0D96048C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05134-5EDA-4C0D-92A7-A303307D9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66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Школьное инициативное бюджетирование и навыки будущего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345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Зачем нужны знания в эпоху </a:t>
            </a:r>
            <a:r>
              <a:rPr lang="ru-RU" dirty="0" err="1" smtClean="0"/>
              <a:t>нейросетей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526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713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Чего не умеет ИИ?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1983" y="2289933"/>
            <a:ext cx="9144000" cy="4380288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buFontTx/>
              <a:buChar char="-"/>
            </a:pPr>
            <a:r>
              <a:rPr lang="ru-RU" sz="6500" dirty="0" smtClean="0"/>
              <a:t>эмпатия;</a:t>
            </a:r>
          </a:p>
          <a:p>
            <a:pPr marL="342900" indent="-342900">
              <a:buFontTx/>
              <a:buChar char="-"/>
            </a:pPr>
            <a:r>
              <a:rPr lang="ru-RU" sz="6500" dirty="0"/>
              <a:t>с</a:t>
            </a:r>
            <a:r>
              <a:rPr lang="ru-RU" sz="6500" dirty="0" smtClean="0"/>
              <a:t>амостоятельность;</a:t>
            </a:r>
          </a:p>
          <a:p>
            <a:pPr marL="342900" indent="-342900">
              <a:buFontTx/>
              <a:buChar char="-"/>
            </a:pPr>
            <a:r>
              <a:rPr lang="ru-RU" sz="6500" dirty="0"/>
              <a:t>к</a:t>
            </a:r>
            <a:r>
              <a:rPr lang="ru-RU" sz="6500" dirty="0" smtClean="0"/>
              <a:t>реативность;</a:t>
            </a:r>
          </a:p>
          <a:p>
            <a:pPr marL="342900" indent="-342900">
              <a:buFontTx/>
              <a:buChar char="-"/>
            </a:pPr>
            <a:r>
              <a:rPr lang="ru-RU" sz="6500" dirty="0"/>
              <a:t>к</a:t>
            </a:r>
            <a:r>
              <a:rPr lang="ru-RU" sz="6500" dirty="0" smtClean="0"/>
              <a:t>ритическое мышление;</a:t>
            </a:r>
          </a:p>
          <a:p>
            <a:pPr marL="342900" indent="-342900">
              <a:buFontTx/>
              <a:buChar char="-"/>
            </a:pPr>
            <a:r>
              <a:rPr lang="ru-RU" sz="6500" dirty="0"/>
              <a:t>п</a:t>
            </a:r>
            <a:r>
              <a:rPr lang="ru-RU" sz="6500" dirty="0" smtClean="0"/>
              <a:t>рактическая деятельность в реальности;</a:t>
            </a:r>
          </a:p>
          <a:p>
            <a:pPr marL="342900" indent="-342900">
              <a:buFontTx/>
              <a:buChar char="-"/>
            </a:pPr>
            <a:r>
              <a:rPr lang="ru-RU" sz="6500" dirty="0" smtClean="0"/>
              <a:t>проектное мышление</a:t>
            </a:r>
          </a:p>
          <a:p>
            <a:pPr marL="342900" indent="-342900">
              <a:buFontTx/>
              <a:buChar char="-"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0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388440"/>
            <a:ext cx="9144000" cy="94713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Время </a:t>
            </a:r>
            <a:r>
              <a:rPr lang="ru-RU" sz="4000" dirty="0" err="1" smtClean="0"/>
              <a:t>мультимодальной</a:t>
            </a:r>
            <a:r>
              <a:rPr lang="ru-RU" sz="4000" dirty="0" smtClean="0"/>
              <a:t> педагогики!!!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1983" y="2289933"/>
            <a:ext cx="9144000" cy="4380288"/>
          </a:xfrm>
        </p:spPr>
        <p:txBody>
          <a:bodyPr>
            <a:normAutofit/>
          </a:bodyPr>
          <a:lstStyle/>
          <a:p>
            <a:r>
              <a:rPr lang="ru-RU" dirty="0" err="1" smtClean="0"/>
              <a:t>Мультимодальная</a:t>
            </a:r>
            <a:r>
              <a:rPr lang="ru-RU" dirty="0" smtClean="0"/>
              <a:t> педагогика – обучение  на основе </a:t>
            </a:r>
            <a:r>
              <a:rPr lang="ru-RU" dirty="0" err="1" smtClean="0"/>
              <a:t>симуляционных</a:t>
            </a:r>
            <a:r>
              <a:rPr lang="ru-RU" dirty="0" smtClean="0"/>
              <a:t> систем </a:t>
            </a:r>
            <a:r>
              <a:rPr lang="ru-RU" dirty="0"/>
              <a:t>и </a:t>
            </a:r>
            <a:r>
              <a:rPr lang="ru-RU" dirty="0" smtClean="0"/>
              <a:t>тренажёров, </a:t>
            </a:r>
            <a:r>
              <a:rPr lang="ru-RU" dirty="0"/>
              <a:t>в которых ученик может отрабатывать нужные навыки в ситуациях, приближенных к реальным.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494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015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100" b="1" dirty="0" smtClean="0"/>
              <a:t>ШКОЛЬНОЕ ИНИЦИАТИВНОЕ БЮДЖЕТИРОВАНИЕ КАК МУЛЬТМОДАЛЬНАЯ СИСТЕМА</a:t>
            </a:r>
            <a:endParaRPr lang="ru-RU" sz="31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1983" y="2289933"/>
            <a:ext cx="9144000" cy="4380288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ru-RU" sz="3600" dirty="0"/>
              <a:t>эмпатия;</a:t>
            </a:r>
          </a:p>
          <a:p>
            <a:pPr marL="342900" indent="-342900">
              <a:buFontTx/>
              <a:buChar char="-"/>
            </a:pPr>
            <a:r>
              <a:rPr lang="ru-RU" sz="3600" dirty="0"/>
              <a:t>самостоятельность;</a:t>
            </a:r>
          </a:p>
          <a:p>
            <a:pPr marL="342900" indent="-342900">
              <a:buFontTx/>
              <a:buChar char="-"/>
            </a:pPr>
            <a:r>
              <a:rPr lang="ru-RU" sz="3600" dirty="0"/>
              <a:t>креативность;</a:t>
            </a:r>
          </a:p>
          <a:p>
            <a:pPr marL="342900" indent="-342900">
              <a:buFontTx/>
              <a:buChar char="-"/>
            </a:pPr>
            <a:r>
              <a:rPr lang="ru-RU" sz="3600" dirty="0"/>
              <a:t>критическое мышление;</a:t>
            </a:r>
          </a:p>
          <a:p>
            <a:pPr marL="342900" indent="-342900">
              <a:buFontTx/>
              <a:buChar char="-"/>
            </a:pPr>
            <a:r>
              <a:rPr lang="ru-RU" sz="3600" dirty="0"/>
              <a:t>практическая деятельность в реальности;</a:t>
            </a:r>
          </a:p>
          <a:p>
            <a:pPr marL="342900" indent="-342900">
              <a:buFontTx/>
              <a:buChar char="-"/>
            </a:pPr>
            <a:r>
              <a:rPr lang="ru-RU" sz="3600" dirty="0"/>
              <a:t>проектное мышление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13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72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015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Почему забуксовал ФГОС?</a:t>
            </a:r>
            <a:endParaRPr lang="ru-RU" sz="31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1983" y="2289933"/>
            <a:ext cx="3778038" cy="4380288"/>
          </a:xfrm>
        </p:spPr>
        <p:txBody>
          <a:bodyPr>
            <a:normAutofit lnSpcReduction="10000"/>
          </a:bodyPr>
          <a:lstStyle/>
          <a:p>
            <a:pPr marL="342900" indent="-342900"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роблема;</a:t>
            </a:r>
          </a:p>
          <a:p>
            <a:pPr marL="342900" indent="-342900">
              <a:buFontTx/>
              <a:buChar char="-"/>
            </a:pPr>
            <a:r>
              <a:rPr lang="ru-RU" dirty="0"/>
              <a:t>т</a:t>
            </a:r>
            <a:r>
              <a:rPr lang="ru-RU" dirty="0" smtClean="0"/>
              <a:t>ема проекта;</a:t>
            </a:r>
          </a:p>
          <a:p>
            <a:pPr marL="342900" indent="-342900">
              <a:buFontTx/>
              <a:buChar char="-"/>
            </a:pPr>
            <a:r>
              <a:rPr lang="ru-RU" dirty="0"/>
              <a:t>а</a:t>
            </a:r>
            <a:r>
              <a:rPr lang="ru-RU" dirty="0" smtClean="0"/>
              <a:t>ктуальность;</a:t>
            </a:r>
          </a:p>
          <a:p>
            <a:pPr marL="342900" indent="-342900">
              <a:buFontTx/>
              <a:buChar char="-"/>
            </a:pPr>
            <a:r>
              <a:rPr lang="ru-RU" dirty="0"/>
              <a:t>ц</a:t>
            </a:r>
            <a:r>
              <a:rPr lang="ru-RU" dirty="0" smtClean="0"/>
              <a:t>ель;</a:t>
            </a:r>
          </a:p>
          <a:p>
            <a:pPr marL="342900" indent="-342900">
              <a:buFontTx/>
              <a:buChar char="-"/>
            </a:pPr>
            <a:r>
              <a:rPr lang="ru-RU" dirty="0"/>
              <a:t>з</a:t>
            </a:r>
            <a:r>
              <a:rPr lang="ru-RU" dirty="0" smtClean="0"/>
              <a:t>адачи;</a:t>
            </a:r>
          </a:p>
          <a:p>
            <a:pPr marL="342900" indent="-342900">
              <a:buFontTx/>
              <a:buChar char="-"/>
            </a:pPr>
            <a:r>
              <a:rPr lang="ru-RU" dirty="0" err="1"/>
              <a:t>б</a:t>
            </a:r>
            <a:r>
              <a:rPr lang="ru-RU" dirty="0" err="1" smtClean="0"/>
              <a:t>лагополучатели</a:t>
            </a:r>
            <a:r>
              <a:rPr lang="ru-RU" dirty="0" smtClean="0"/>
              <a:t>;</a:t>
            </a:r>
          </a:p>
          <a:p>
            <a:pPr marL="342900" indent="-342900">
              <a:buFontTx/>
              <a:buChar char="-"/>
            </a:pPr>
            <a:r>
              <a:rPr lang="ru-RU" dirty="0" smtClean="0"/>
              <a:t>план реализации;</a:t>
            </a:r>
          </a:p>
          <a:p>
            <a:pPr marL="342900" indent="-342900">
              <a:buFontTx/>
              <a:buChar char="-"/>
            </a:pPr>
            <a:r>
              <a:rPr lang="ru-RU" dirty="0" smtClean="0"/>
              <a:t>ресурсы реализации;</a:t>
            </a:r>
          </a:p>
          <a:p>
            <a:pPr marL="342900" indent="-342900">
              <a:buFontTx/>
              <a:buChar char="-"/>
            </a:pPr>
            <a:r>
              <a:rPr lang="ru-RU" dirty="0"/>
              <a:t>д</a:t>
            </a:r>
            <a:r>
              <a:rPr lang="ru-RU" dirty="0" smtClean="0"/>
              <a:t>альнейшее развитие проекта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  <p:sp>
        <p:nvSpPr>
          <p:cNvPr id="9" name="Подзаголовок 2"/>
          <p:cNvSpPr txBox="1">
            <a:spLocks/>
          </p:cNvSpPr>
          <p:nvPr/>
        </p:nvSpPr>
        <p:spPr>
          <a:xfrm>
            <a:off x="5959928" y="2406615"/>
            <a:ext cx="3778038" cy="4324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Что в основе структуры любого урока по ФГОС???</a:t>
            </a:r>
          </a:p>
          <a:p>
            <a:endParaRPr lang="ru-RU" dirty="0"/>
          </a:p>
          <a:p>
            <a:r>
              <a:rPr lang="ru-RU" sz="6000" dirty="0" smtClean="0"/>
              <a:t>?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43652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72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015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Чтобы </a:t>
            </a:r>
            <a:r>
              <a:rPr lang="ru-RU" sz="4000" dirty="0" err="1" smtClean="0"/>
              <a:t>мультимодальная</a:t>
            </a:r>
            <a:r>
              <a:rPr lang="ru-RU" sz="4000" dirty="0" smtClean="0"/>
              <a:t> система заработала…</a:t>
            </a:r>
            <a:endParaRPr lang="ru-RU" sz="31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1983" y="2289933"/>
            <a:ext cx="10170674" cy="4380288"/>
          </a:xfrm>
        </p:spPr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ru-RU" dirty="0" smtClean="0"/>
              <a:t>выстроить всю методическую работу в школе на основе </a:t>
            </a:r>
            <a:r>
              <a:rPr lang="ru-RU" dirty="0" err="1" smtClean="0"/>
              <a:t>ШкИБ</a:t>
            </a:r>
            <a:r>
              <a:rPr lang="ru-RU" dirty="0" smtClean="0"/>
              <a:t>;</a:t>
            </a:r>
          </a:p>
          <a:p>
            <a:pPr marL="342900" indent="-342900">
              <a:buFontTx/>
              <a:buChar char="-"/>
            </a:pPr>
            <a:r>
              <a:rPr lang="ru-RU" dirty="0" err="1" smtClean="0"/>
              <a:t>ШкИБ</a:t>
            </a:r>
            <a:r>
              <a:rPr lang="ru-RU" dirty="0" smtClean="0"/>
              <a:t> – должен встроиться в структуру урока, стать частью заданий на уроках, основой плана работы школы и воспитательных мероприятий:</a:t>
            </a:r>
          </a:p>
          <a:p>
            <a:pPr marL="342900" indent="-342900">
              <a:buFontTx/>
              <a:buChar char="-"/>
            </a:pPr>
            <a:r>
              <a:rPr lang="ru-RU" dirty="0"/>
              <a:t>в</a:t>
            </a:r>
            <a:r>
              <a:rPr lang="ru-RU" dirty="0" smtClean="0"/>
              <a:t>недрение технологии проектного обучения;</a:t>
            </a:r>
          </a:p>
          <a:p>
            <a:pPr marL="342900" indent="-342900">
              <a:buFontTx/>
              <a:buChar char="-"/>
            </a:pPr>
            <a:r>
              <a:rPr lang="ru-RU" dirty="0"/>
              <a:t>в</a:t>
            </a:r>
            <a:r>
              <a:rPr lang="ru-RU" dirty="0" smtClean="0"/>
              <a:t>недрение </a:t>
            </a:r>
            <a:r>
              <a:rPr lang="ru-RU" dirty="0" err="1" smtClean="0"/>
              <a:t>критериального</a:t>
            </a:r>
            <a:r>
              <a:rPr lang="ru-RU" dirty="0" smtClean="0"/>
              <a:t> оценивания.</a:t>
            </a:r>
          </a:p>
          <a:p>
            <a:pPr marL="342900" indent="-342900">
              <a:buFontTx/>
              <a:buChar char="-"/>
            </a:pPr>
            <a:endParaRPr lang="ru-RU" dirty="0" smtClean="0"/>
          </a:p>
          <a:p>
            <a:r>
              <a:rPr lang="ru-RU" b="1" dirty="0" smtClean="0"/>
              <a:t>3 – 5 лет !!!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378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72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015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Что получим?</a:t>
            </a:r>
            <a:endParaRPr lang="ru-RU" sz="31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1983" y="2289933"/>
            <a:ext cx="10170674" cy="4380288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Про школу.</a:t>
            </a:r>
          </a:p>
          <a:p>
            <a:pPr marL="457200" indent="-457200">
              <a:buAutoNum type="arabicPeriod"/>
            </a:pPr>
            <a:r>
              <a:rPr lang="ru-RU" dirty="0" smtClean="0"/>
              <a:t>Перезапуск ФГОС «снизу».</a:t>
            </a:r>
          </a:p>
          <a:p>
            <a:pPr marL="457200" indent="-457200">
              <a:buAutoNum type="arabicPeriod"/>
            </a:pPr>
            <a:r>
              <a:rPr lang="ru-RU" dirty="0" smtClean="0"/>
              <a:t>Сборник инструментария для учителя на каждый этап урока по ФГОС.</a:t>
            </a:r>
          </a:p>
          <a:p>
            <a:pPr marL="457200" indent="-457200">
              <a:buAutoNum type="arabicPeriod"/>
            </a:pPr>
            <a:r>
              <a:rPr lang="ru-RU" dirty="0"/>
              <a:t> </a:t>
            </a:r>
            <a:r>
              <a:rPr lang="ru-RU" dirty="0" smtClean="0"/>
              <a:t>Технологические карты уроков (занятий) в том числе, позволяющие обучать детей проектированию в рамках отдельного курса.</a:t>
            </a:r>
          </a:p>
          <a:p>
            <a:pPr marL="457200" indent="-457200">
              <a:buAutoNum type="arabicPeriod"/>
            </a:pPr>
            <a:r>
              <a:rPr lang="ru-RU" dirty="0" smtClean="0"/>
              <a:t>Видимые результаты реализованных проектов в рамках годового цикла </a:t>
            </a:r>
            <a:r>
              <a:rPr lang="ru-RU" dirty="0" err="1" smtClean="0"/>
              <a:t>ШкИБ</a:t>
            </a:r>
            <a:endParaRPr lang="ru-RU" dirty="0" smtClean="0"/>
          </a:p>
          <a:p>
            <a:r>
              <a:rPr lang="ru-RU" b="1" dirty="0" smtClean="0"/>
              <a:t>Про детей.</a:t>
            </a:r>
          </a:p>
          <a:p>
            <a:pPr marL="457200" indent="-457200">
              <a:buAutoNum type="arabicPeriod"/>
            </a:pPr>
            <a:r>
              <a:rPr lang="ru-RU" dirty="0" smtClean="0"/>
              <a:t>Навыки будущего.</a:t>
            </a:r>
          </a:p>
          <a:p>
            <a:pPr marL="457200" indent="-457200">
              <a:buAutoNum type="arabicPeriod"/>
            </a:pPr>
            <a:r>
              <a:rPr lang="ru-RU" dirty="0" smtClean="0"/>
              <a:t>Общее повышение качества образования за счет их развития.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987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472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9015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/>
              <a:t>Присоединяйтесь!!!</a:t>
            </a:r>
            <a:endParaRPr lang="ru-RU" sz="31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1983" y="2289933"/>
            <a:ext cx="10170674" cy="4380288"/>
          </a:xfrm>
        </p:spPr>
        <p:txBody>
          <a:bodyPr>
            <a:normAutofit/>
          </a:bodyPr>
          <a:lstStyle/>
          <a:p>
            <a:r>
              <a:rPr lang="ru-RU" dirty="0" smtClean="0"/>
              <a:t>8 (950)4071752 – Ивченко Олег Владимирович – директор муниципального бюджетного общеобразовательного учреждения «</a:t>
            </a:r>
            <a:r>
              <a:rPr lang="ru-RU" dirty="0" err="1" smtClean="0"/>
              <a:t>Кириковская</a:t>
            </a:r>
            <a:r>
              <a:rPr lang="ru-RU" dirty="0" smtClean="0"/>
              <a:t> средняя школа»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7446" y="457199"/>
            <a:ext cx="2317074" cy="827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23" y="236763"/>
            <a:ext cx="1724727" cy="159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292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222</Words>
  <Application>Microsoft Office PowerPoint</Application>
  <PresentationFormat>Широкоэкранный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Школьное инициативное бюджетирование и навыки будущего</vt:lpstr>
      <vt:lpstr>Зачем нужны знания в эпоху нейросетей?</vt:lpstr>
      <vt:lpstr>Чего не умеет ИИ?</vt:lpstr>
      <vt:lpstr>Время мультимодальной педагогики!!!</vt:lpstr>
      <vt:lpstr> ШКОЛЬНОЕ ИНИЦИАТИВНОЕ БЮДЖЕТИРОВАНИЕ КАК МУЛЬТМОДАЛЬНАЯ СИСТЕМА</vt:lpstr>
      <vt:lpstr> Почему забуксовал ФГОС?</vt:lpstr>
      <vt:lpstr> Чтобы мультимодальная система заработала…</vt:lpstr>
      <vt:lpstr> Что получим?</vt:lpstr>
      <vt:lpstr> Присоединяйтесь!!!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Школьное инициативное бюджетирование и навыки будущего</dc:title>
  <dc:creator>New</dc:creator>
  <cp:lastModifiedBy>New</cp:lastModifiedBy>
  <cp:revision>12</cp:revision>
  <dcterms:created xsi:type="dcterms:W3CDTF">2025-10-26T12:27:48Z</dcterms:created>
  <dcterms:modified xsi:type="dcterms:W3CDTF">2025-10-26T14:20:45Z</dcterms:modified>
</cp:coreProperties>
</file>