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8" r:id="rId4"/>
    <p:sldId id="260" r:id="rId5"/>
    <p:sldId id="275" r:id="rId6"/>
    <p:sldId id="269" r:id="rId7"/>
    <p:sldId id="262" r:id="rId8"/>
    <p:sldId id="261" r:id="rId9"/>
    <p:sldId id="271" r:id="rId10"/>
    <p:sldId id="274" r:id="rId11"/>
    <p:sldId id="279" r:id="rId12"/>
    <p:sldId id="287" r:id="rId13"/>
    <p:sldId id="282" r:id="rId14"/>
    <p:sldId id="288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99"/>
    <a:srgbClr val="0000CC"/>
    <a:srgbClr val="006600"/>
    <a:srgbClr val="008000"/>
    <a:srgbClr val="000066"/>
    <a:srgbClr val="660033"/>
    <a:srgbClr val="0000FF"/>
    <a:srgbClr val="CC33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7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45940" y="1710106"/>
            <a:ext cx="8064896" cy="223050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«Взаимодействие с родителями</a:t>
            </a:r>
            <a:r>
              <a:rPr kumimoji="0" lang="ru-RU" sz="4400" i="0" u="none" strike="noStrike" kern="1200" cap="none" spc="0" normalizeH="0" noProof="0" dirty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(законными представителями) </a:t>
            </a:r>
            <a:r>
              <a:rPr kumimoji="0" lang="ru-RU" sz="4400" i="0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воспитанников</a:t>
            </a:r>
            <a:endParaRPr kumimoji="0" lang="ru-RU" sz="440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6357958"/>
            <a:ext cx="224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Кириково, 2024 г</a:t>
            </a:r>
            <a:r>
              <a:rPr lang="ru-RU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6096" y="4581128"/>
            <a:ext cx="3152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 И.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Яковлева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4392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Дошкольная группа муниципального бюджетного образовательного учреждения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Кириковская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4572008"/>
            <a:ext cx="4572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«Только вместе с родителями, общими усилиями, педагоги могут дать детям большое человеческое счастье»</a:t>
            </a:r>
          </a:p>
          <a:p>
            <a:endParaRPr lang="ru-RU" b="1" i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            А. В. Сухомлинский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188640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Организация быстрого решения вопросов -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WhatsApp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5123" name="Picture 3" descr="C:\Users\1\Desktop\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357298"/>
            <a:ext cx="4320480" cy="273630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39552" y="4561542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Популярное мобильное приложение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позволяет решать организационные вопросы в режиме реального времени между воспитателем и родителями. Основное правило  - корректная манера общения.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928670"/>
            <a:ext cx="2084308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7704" y="274408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Страничка группы в социальной сети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rgbClr val="000099"/>
              </a:solidFill>
            </a:endParaRPr>
          </a:p>
        </p:txBody>
      </p:sp>
      <p:pic>
        <p:nvPicPr>
          <p:cNvPr id="1026" name="Picture 2" descr="C:\Users\Asus\Desktop\Screenshot_20240828_141603_V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785926"/>
            <a:ext cx="3357586" cy="4342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67744" y="188640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Выставки детских работ совместно с родителями</a:t>
            </a:r>
            <a:endParaRPr lang="ru-RU" sz="2800" b="1" dirty="0">
              <a:solidFill>
                <a:srgbClr val="000099"/>
              </a:solidFill>
            </a:endParaRPr>
          </a:p>
        </p:txBody>
      </p:sp>
      <p:pic>
        <p:nvPicPr>
          <p:cNvPr id="3074" name="Picture 2" descr="C:\Users\Asus\Desktop\IMG-20231002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3900462" cy="2927176"/>
          </a:xfrm>
          <a:prstGeom prst="rect">
            <a:avLst/>
          </a:prstGeom>
          <a:noFill/>
        </p:spPr>
      </p:pic>
      <p:pic>
        <p:nvPicPr>
          <p:cNvPr id="3075" name="Picture 3" descr="C:\Users\Asus\Desktop\IMG-20231002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7298"/>
            <a:ext cx="3900494" cy="292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839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20240827_145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52435" y="452435"/>
            <a:ext cx="3619482" cy="2714612"/>
          </a:xfrm>
          <a:prstGeom prst="rect">
            <a:avLst/>
          </a:prstGeom>
          <a:noFill/>
        </p:spPr>
      </p:pic>
      <p:pic>
        <p:nvPicPr>
          <p:cNvPr id="4099" name="Picture 3" descr="C:\Users\Asus\Desktop\20240827_145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30058" y="1827604"/>
            <a:ext cx="3762445" cy="2821834"/>
          </a:xfrm>
          <a:prstGeom prst="rect">
            <a:avLst/>
          </a:prstGeom>
          <a:noFill/>
        </p:spPr>
      </p:pic>
      <p:pic>
        <p:nvPicPr>
          <p:cNvPr id="4100" name="Picture 4" descr="C:\Users\Asus\Desktop\20240827_145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884675" y="3545084"/>
            <a:ext cx="3786191" cy="2839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22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IMG-20231110-WA0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2571768" cy="3429024"/>
          </a:xfrm>
          <a:prstGeom prst="rect">
            <a:avLst/>
          </a:prstGeom>
          <a:noFill/>
        </p:spPr>
      </p:pic>
      <p:pic>
        <p:nvPicPr>
          <p:cNvPr id="5123" name="Picture 3" descr="C:\Users\Asus\Desktop\IMG-20231110-WA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28604"/>
            <a:ext cx="2578883" cy="3438511"/>
          </a:xfrm>
          <a:prstGeom prst="rect">
            <a:avLst/>
          </a:prstGeom>
          <a:noFill/>
        </p:spPr>
      </p:pic>
      <p:pic>
        <p:nvPicPr>
          <p:cNvPr id="5124" name="Picture 4" descr="C:\Users\Asus\Desktop\IMG-20231110-WA00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857364"/>
            <a:ext cx="2471726" cy="3295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47664" y="493221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Показатели эффективности работы педагога </a:t>
            </a:r>
          </a:p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родителями (законными представителями)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1357298"/>
            <a:ext cx="71287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При грамотном планировании, организационном сопровождении и непосредственном участии всех сторон образовательного процесса система даёт следующие результаты: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Создание доброжелательных , доверительных взаимоотношений между воспитателем и родителями.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 степени сотрудничества между воспитателем и родителями.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Повышение родительской активности в педагогическом процессе.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Повышение педагогической грамотности родителей.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Увеличение посещаемости мероприятий.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Осознание родителями своей ответственности в воспитании ребёнка.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9772" y="404664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071546"/>
            <a:ext cx="74888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разнообразных форм работы с семьями воспитанников детского сада даёт положительные результаты. Сотрудничество воспитателя и родителей позволяет лучше узнать ребёнка, посмотреть на него с разных позиций, увидеть в разных ситуациях, а, следовательно, помочь в понимании его индивидуальных особенностей, развитии способностей ребёнка.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Возросла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активность родителей по подготовке совместных мероприятий. Они стали более компетентными в вопросах воспитания детей, у них появился интерес к жизни группы. Родители  научились выражать восхищение результатам своих детей.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Важно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помнить, что какую бы форму работы вы не выбрали, партнёрское взаимодействие родителей и детского сада редко возникает сразу. Это длительный процесс, долгий и кропотливый труд, требующий терпеливого неуклонного следования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Главное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не останавливаться на достигнутом, продолжать искать новые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пути сотрудничества.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8.dou.spb.ru/HTML/2016/files/assets/common/page-substrates/page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28529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внимание!</a:t>
            </a:r>
            <a:endParaRPr kumimoji="0" lang="ru-RU" sz="4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714356"/>
            <a:ext cx="8429684" cy="3026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Главными воспитателями своих детей являются родители, а детский сад призван помочь, поддержать, направить, дополнить их воспитательную деятельность.</a:t>
            </a: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Цель дошкольного учреждения – профессионально помочь семьям в воспитании детей, при этом, не подменяя их, а дополняя и обеспечивая более полную реализацию воспитательных задач.</a:t>
            </a: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Семья и детский сад – два воспитательных факта, каждый из которых по своему даёт ребёнку социальный опыт, но только во взаимодействии друг с другом они создают оптимальные условия для вхождения маленького человека в большой мир.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9218" name="AutoShape 2" descr="https://ds05.infourok.ru/uploads/ex/09eb/00059bb2-b792c45b/img5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www.ppt-backgrounds.net/thumbs/powerpoint--fotolip--rich-image-and-quality-templates-backgrou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www.ppt-backgrounds.net/thumbs/powerpoint--fotolip--rich-image-and-quality-templates-backgrou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142852"/>
            <a:ext cx="4896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714356"/>
            <a:ext cx="7056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Современные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условия деятельности дошкольных учреждений выдвигают взаимодействие с семьёй на одно из ведущих мест.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Деятельность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родителей и педагогов в интересах ребёнка может быть успешной только в том случае, если они станут союзниками, что позволит лучше узнать ребёнка, увидеть его в разных ситуациях и, таким образом, помочь родителям в понимании индивидуальных особенностей детей, развитии их способностей, формировании ценностных жизненных ориентиров.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Именно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этой причине следует ориентироваться на поиск форм и методов работы, которые позволяют учесть актуальные потребности родителей.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77072"/>
            <a:ext cx="3273660" cy="2455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https://www.ppt-backgrounds.net/thumbs/powerpoint--fotolip--rich-image-and-quality-templates-backgrou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332656"/>
            <a:ext cx="71287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Цель и задачи работы с родителями </a:t>
            </a:r>
          </a:p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(законными представителями)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3143248"/>
            <a:ext cx="741682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 работы 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родителями: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установить партнёрские отношения с семьёй каждого воспитанника;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объединить усилия семьи и педагога для развития и воспитания детей;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создать атмосферу взаимопонимания, общности интересов, эмоциональной взаимоподдержки;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активизировать и обогащать воспитательные умения родителей;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поддерживать их уверенность в собственных педагогических возможностях;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приобщить родителей (законных представителей) к участию в жизни детского сада.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185142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сделать родителей активными участниками педагогического процесса, оказав им помощь в реализации ответственности за воспитание и развитие детей.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4480" y="285728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Принципы взаимодействия с </a:t>
            </a:r>
          </a:p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родителями воспитанников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569566"/>
            <a:ext cx="6843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Доброжелательный стиль общения педагогов с  родителями.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общении воспитателя с родителями неуместны категоричность, требовательный тон.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519184"/>
            <a:ext cx="7108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Индивидуальный подход к каждой семье.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Воспитатель, общаясь с родителями, должен чувствовать ситуацию, настроение мамы или папы.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483460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Сотрудничество, а не наставничество.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атмосферы взаимопомощи и поддержки семьи в сложных педагогических ситуациях.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4509120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Готовимся серьёзно.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даже самое небольшое мероприятие по работе с родителями необходимо тщательно и  серьёзно готовить.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78072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Динамичность.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направления работы должны меняться.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9218" name="AutoShape 2" descr="https://ds05.infourok.ru/uploads/ex/09eb/00059bb2-b792c45b/img5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www.ppt-backgrounds.net/thumbs/powerpoint--fotolip--rich-image-and-quality-templates-backgrou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www.ppt-backgrounds.net/thumbs/powerpoint--fotolip--rich-image-and-quality-templates-backgrou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259489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Формы взаимодействия с родителями </a:t>
            </a:r>
            <a:b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(законными представителями)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23628" y="1412776"/>
            <a:ext cx="75608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Групповые и индивидуальные консультации, беседы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Информационные стенды (режим дня, меню, расписание занятий, памятки, буклеты, объявления и т. д.)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Родительские собрания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Участие в оформлении группы и площадки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Совместные праздники, развлечения, досуги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Привлечение родителей к подготовке утренников (пошив костюмов, разучивание стихов, ролей и т. д.)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Организация быстрого решения вопросов 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WhatsApp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Работа с родительским комитетом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Выставки детских работ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Анкетирование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Консультативная помощь специалистов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0" r="26400"/>
          <a:stretch/>
        </p:blipFill>
        <p:spPr>
          <a:xfrm>
            <a:off x="6228184" y="4464947"/>
            <a:ext cx="2351144" cy="2082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03648" y="18864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Информационные стенды </a:t>
            </a:r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1026" name="Picture 2" descr="C:\Users\Asus\Desktop\20240827_144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2857520" cy="2143140"/>
          </a:xfrm>
          <a:prstGeom prst="rect">
            <a:avLst/>
          </a:prstGeom>
          <a:noFill/>
        </p:spPr>
      </p:pic>
      <p:pic>
        <p:nvPicPr>
          <p:cNvPr id="1027" name="Picture 3" descr="C:\Users\Asus\Desktop\20240827_143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000364" y="1071546"/>
            <a:ext cx="2857520" cy="2143140"/>
          </a:xfrm>
          <a:prstGeom prst="rect">
            <a:avLst/>
          </a:prstGeom>
          <a:noFill/>
        </p:spPr>
      </p:pic>
      <p:pic>
        <p:nvPicPr>
          <p:cNvPr id="1028" name="Picture 4" descr="C:\Users\Asus\Desktop\20240827_144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86190"/>
            <a:ext cx="3857652" cy="2893239"/>
          </a:xfrm>
          <a:prstGeom prst="rect">
            <a:avLst/>
          </a:prstGeom>
          <a:noFill/>
        </p:spPr>
      </p:pic>
      <p:pic>
        <p:nvPicPr>
          <p:cNvPr id="1029" name="Picture 5" descr="C:\Users\Asus\Desktop\20240827_1439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857628"/>
            <a:ext cx="3810026" cy="2857520"/>
          </a:xfrm>
          <a:prstGeom prst="rect">
            <a:avLst/>
          </a:prstGeom>
          <a:noFill/>
        </p:spPr>
      </p:pic>
      <p:pic>
        <p:nvPicPr>
          <p:cNvPr id="1030" name="Picture 6" descr="C:\Users\Asus\Desktop\20240827_1440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715007" y="1214446"/>
            <a:ext cx="2857521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15616" y="197495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Участие в оформление группы и площадки</a:t>
            </a:r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2050" name="Picture 2" descr="C:\Users\Asus\Desktop\20240828_140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3500462" cy="2625347"/>
          </a:xfrm>
          <a:prstGeom prst="rect">
            <a:avLst/>
          </a:prstGeom>
          <a:noFill/>
        </p:spPr>
      </p:pic>
      <p:pic>
        <p:nvPicPr>
          <p:cNvPr id="2051" name="Picture 3" descr="C:\Users\Asus\Desktop\20240828_140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1" y="785794"/>
            <a:ext cx="3595713" cy="2696785"/>
          </a:xfrm>
          <a:prstGeom prst="rect">
            <a:avLst/>
          </a:prstGeom>
          <a:noFill/>
        </p:spPr>
      </p:pic>
      <p:pic>
        <p:nvPicPr>
          <p:cNvPr id="2052" name="Picture 4" descr="C:\Users\Asus\Desktop\IMG-20240828-WA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214" y="3714752"/>
            <a:ext cx="3643158" cy="2734078"/>
          </a:xfrm>
          <a:prstGeom prst="rect">
            <a:avLst/>
          </a:prstGeom>
          <a:noFill/>
        </p:spPr>
      </p:pic>
      <p:pic>
        <p:nvPicPr>
          <p:cNvPr id="2053" name="Picture 5" descr="C:\Users\Asus\Desktop\IMG-20240828-WA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786190"/>
            <a:ext cx="352207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476672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Привлечение родителей к подготовке утренников</a:t>
            </a:r>
          </a:p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(пошив костюмов, разучивание стихов, ролей и т. д.)</a:t>
            </a:r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2050" name="Picture 2" descr="C:\Users\Asus\Desktop\IMG-20240531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2857520" cy="2143140"/>
          </a:xfrm>
          <a:prstGeom prst="rect">
            <a:avLst/>
          </a:prstGeom>
          <a:noFill/>
        </p:spPr>
      </p:pic>
      <p:pic>
        <p:nvPicPr>
          <p:cNvPr id="2052" name="Picture 4" descr="C:\Users\Asus\Desktop\IMG-20231230-WA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4"/>
            <a:ext cx="2950925" cy="2214578"/>
          </a:xfrm>
          <a:prstGeom prst="rect">
            <a:avLst/>
          </a:prstGeom>
          <a:noFill/>
        </p:spPr>
      </p:pic>
      <p:pic>
        <p:nvPicPr>
          <p:cNvPr id="2053" name="Picture 5" descr="C:\Users\Asus\Desktop\IMG-20231124-WA00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857628"/>
            <a:ext cx="3714776" cy="2786082"/>
          </a:xfrm>
          <a:prstGeom prst="rect">
            <a:avLst/>
          </a:prstGeom>
          <a:noFill/>
        </p:spPr>
      </p:pic>
      <p:pic>
        <p:nvPicPr>
          <p:cNvPr id="2054" name="Picture 6" descr="C:\Users\Asus\Desktop\IMG-20231016-WA0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57628"/>
            <a:ext cx="3571900" cy="268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2112</TotalTime>
  <Words>561</Words>
  <Application>Microsoft Office PowerPoint</Application>
  <PresentationFormat>Экран (4:3)</PresentationFormat>
  <Paragraphs>74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Franklin Gothic Book</vt:lpstr>
      <vt:lpstr>Franklin Gothic Medium</vt:lpstr>
      <vt:lpstr>Times New Roman</vt:lpstr>
      <vt:lpstr>Tunga</vt:lpstr>
      <vt:lpstr>Wingdings</vt:lpstr>
      <vt:lpstr>Углы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98</cp:revision>
  <dcterms:created xsi:type="dcterms:W3CDTF">2021-02-14T16:30:06Z</dcterms:created>
  <dcterms:modified xsi:type="dcterms:W3CDTF">2024-11-19T03:27:29Z</dcterms:modified>
</cp:coreProperties>
</file>