
<file path=[Content_Types].xml><?xml version="1.0" encoding="utf-8"?>
<Types xmlns="http://schemas.openxmlformats.org/package/2006/content-types">
  <Override PartName="/customXml/itemProps3.xml" ContentType="application/vnd.openxmlformats-officedocument.customXml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5" r:id="rId4"/>
  </p:sldMasterIdLst>
  <p:notesMasterIdLst>
    <p:notesMasterId r:id="rId22"/>
  </p:notesMasterIdLst>
  <p:sldIdLst>
    <p:sldId id="868" r:id="rId5"/>
    <p:sldId id="883" r:id="rId6"/>
    <p:sldId id="919" r:id="rId7"/>
    <p:sldId id="920" r:id="rId8"/>
    <p:sldId id="933" r:id="rId9"/>
    <p:sldId id="921" r:id="rId10"/>
    <p:sldId id="923" r:id="rId11"/>
    <p:sldId id="925" r:id="rId12"/>
    <p:sldId id="926" r:id="rId13"/>
    <p:sldId id="927" r:id="rId14"/>
    <p:sldId id="928" r:id="rId15"/>
    <p:sldId id="930" r:id="rId16"/>
    <p:sldId id="931" r:id="rId17"/>
    <p:sldId id="934" r:id="rId18"/>
    <p:sldId id="932" r:id="rId19"/>
    <p:sldId id="916" r:id="rId20"/>
    <p:sldId id="918" r:id="rId21"/>
  </p:sldIdLst>
  <p:sldSz cx="12192000" cy="6858000"/>
  <p:notesSz cx="6888163" cy="100203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32767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4995" autoAdjust="0"/>
    <p:restoredTop sz="98157" autoAdjust="0"/>
  </p:normalViewPr>
  <p:slideViewPr>
    <p:cSldViewPr snapToGrid="0" showGuides="1">
      <p:cViewPr varScale="1">
        <p:scale>
          <a:sx n="77" d="100"/>
          <a:sy n="77" d="100"/>
        </p:scale>
        <p:origin x="-300" y="-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tableStyles" Target="tableStyles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84870" cy="502755"/>
          </a:xfrm>
          <a:prstGeom prst="rect">
            <a:avLst/>
          </a:prstGeom>
        </p:spPr>
        <p:txBody>
          <a:bodyPr vert="horz" lIns="92446" tIns="46223" rIns="92446" bIns="46223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901699" y="0"/>
            <a:ext cx="2984870" cy="502755"/>
          </a:xfrm>
          <a:prstGeom prst="rect">
            <a:avLst/>
          </a:prstGeom>
        </p:spPr>
        <p:txBody>
          <a:bodyPr vert="horz" lIns="92446" tIns="46223" rIns="92446" bIns="46223" rtlCol="0"/>
          <a:lstStyle>
            <a:lvl1pPr algn="r">
              <a:defRPr sz="1200"/>
            </a:lvl1pPr>
          </a:lstStyle>
          <a:p>
            <a:fld id="{759F5ACB-277B-400E-9CA9-34F1BE2D9438}" type="datetimeFigureOut">
              <a:rPr lang="ru-RU" smtClean="0"/>
              <a:pPr/>
              <a:t>01.11.2024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438150" y="1252538"/>
            <a:ext cx="6011863" cy="33813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446" tIns="46223" rIns="92446" bIns="46223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8817" y="4822269"/>
            <a:ext cx="5510530" cy="3945493"/>
          </a:xfrm>
          <a:prstGeom prst="rect">
            <a:avLst/>
          </a:prstGeom>
        </p:spPr>
        <p:txBody>
          <a:bodyPr vert="horz" lIns="92446" tIns="46223" rIns="92446" bIns="46223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1" y="9517547"/>
            <a:ext cx="2984870" cy="502754"/>
          </a:xfrm>
          <a:prstGeom prst="rect">
            <a:avLst/>
          </a:prstGeom>
        </p:spPr>
        <p:txBody>
          <a:bodyPr vert="horz" lIns="92446" tIns="46223" rIns="92446" bIns="46223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901699" y="9517547"/>
            <a:ext cx="2984870" cy="502754"/>
          </a:xfrm>
          <a:prstGeom prst="rect">
            <a:avLst/>
          </a:prstGeom>
        </p:spPr>
        <p:txBody>
          <a:bodyPr vert="horz" lIns="92446" tIns="46223" rIns="92446" bIns="46223" rtlCol="0" anchor="b"/>
          <a:lstStyle>
            <a:lvl1pPr algn="r">
              <a:defRPr sz="1200"/>
            </a:lvl1pPr>
          </a:lstStyle>
          <a:p>
            <a:fld id="{9CF3A517-5550-4900-BF6A-3B03E0C05C9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25390772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Google Shape;120;g4dfce81f19_0_45:notes">
            <a:extLst>
              <a:ext uri="{FF2B5EF4-FFF2-40B4-BE49-F238E27FC236}">
                <a16:creationId xmlns:a16="http://schemas.microsoft.com/office/drawing/2014/main" xmlns="" id="{A260317E-2AC1-488E-AC9A-FCC83DB109D8}"/>
              </a:ext>
            </a:extLst>
          </p:cNvPr>
          <p:cNvSpPr>
            <a:spLocks noGrp="1" noRot="1" noChangeAspect="1" noTextEdit="1"/>
          </p:cNvSpPr>
          <p:nvPr>
            <p:ph type="sldImg" idx="2"/>
          </p:nvPr>
        </p:nvSpPr>
        <p:spPr>
          <a:noFill/>
          <a:ln>
            <a:headEnd/>
            <a:tailEnd/>
          </a:ln>
        </p:spPr>
      </p:sp>
      <p:sp>
        <p:nvSpPr>
          <p:cNvPr id="17411" name="Google Shape;121;g4dfce81f19_0_45:notes">
            <a:extLst>
              <a:ext uri="{FF2B5EF4-FFF2-40B4-BE49-F238E27FC236}">
                <a16:creationId xmlns:a16="http://schemas.microsoft.com/office/drawing/2014/main" xmlns="" id="{41F2ECC8-E166-4AB7-9B4B-794B18B385A9}"/>
              </a:ext>
            </a:extLst>
          </p:cNvPr>
          <p:cNvSpPr txBox="1"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SzPts val="1100"/>
            </a:pPr>
            <a:endParaRPr lang="ru-RU" altLang="ru-RU" sz="11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25948831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03188" y="750888"/>
            <a:ext cx="6681787" cy="37592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defTabSz="924458">
              <a:defRPr/>
            </a:pPr>
            <a:fld id="{51A4585F-ED12-49E8-9177-E7D5D418FB26}" type="slidenum">
              <a:rPr lang="ru-RU">
                <a:solidFill>
                  <a:prstClr val="black"/>
                </a:solidFill>
                <a:latin typeface="Calibri"/>
                <a:cs typeface="Arial"/>
                <a:sym typeface="Arial"/>
              </a:rPr>
              <a:pPr defTabSz="924458">
                <a:defRPr/>
              </a:pPr>
              <a:t>2</a:t>
            </a:fld>
            <a:endParaRPr lang="ru-RU">
              <a:solidFill>
                <a:prstClr val="black"/>
              </a:solidFill>
              <a:latin typeface="Calibri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20531211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F3A517-5550-4900-BF6A-3B03E0C05C9C}" type="slidenum">
              <a:rPr lang="ru-RU" smtClean="0"/>
              <a:pPr/>
              <a:t>11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63662597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hyperlink" Target="https://presentation-creation.ru/" TargetMode="External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711200" y="1371600"/>
            <a:ext cx="10468864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711200" y="3228536"/>
            <a:ext cx="10472928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087963-216B-479B-97D2-28DB6A036A3C}" type="datetimeFigureOut">
              <a:rPr lang="ru-RU" smtClean="0"/>
              <a:pPr/>
              <a:t>01.11.2024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74456A-2C67-4DC9-8A95-8A2CFEFF053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087963-216B-479B-97D2-28DB6A036A3C}" type="datetimeFigureOut">
              <a:rPr lang="ru-RU" smtClean="0"/>
              <a:pPr/>
              <a:t>01.11.2024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74456A-2C67-4DC9-8A95-8A2CFEFF053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839200" y="914402"/>
            <a:ext cx="27432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914402"/>
            <a:ext cx="80264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087963-216B-479B-97D2-28DB6A036A3C}" type="datetimeFigureOut">
              <a:rPr lang="ru-RU" smtClean="0"/>
              <a:pPr/>
              <a:t>01.11.2024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74456A-2C67-4DC9-8A95-8A2CFEFF053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pening slide">
  <p:cSld name="Opening slid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 txBox="1">
            <a:spLocks noGrp="1"/>
          </p:cNvSpPr>
          <p:nvPr>
            <p:ph type="ctrTitle"/>
          </p:nvPr>
        </p:nvSpPr>
        <p:spPr>
          <a:xfrm>
            <a:off x="1386100" y="2268300"/>
            <a:ext cx="6123200" cy="2376400"/>
          </a:xfrm>
          <a:prstGeom prst="rect">
            <a:avLst/>
          </a:prstGeom>
        </p:spPr>
        <p:txBody>
          <a:bodyPr spcFirstLastPara="1" anchor="b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6400">
                <a:solidFill>
                  <a:srgbClr val="434343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6400">
                <a:solidFill>
                  <a:srgbClr val="434343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6400">
                <a:solidFill>
                  <a:srgbClr val="434343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6400">
                <a:solidFill>
                  <a:srgbClr val="434343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6400">
                <a:solidFill>
                  <a:srgbClr val="434343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6400">
                <a:solidFill>
                  <a:srgbClr val="434343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6400">
                <a:solidFill>
                  <a:srgbClr val="434343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6400">
                <a:solidFill>
                  <a:srgbClr val="434343"/>
                </a:solidFill>
              </a:defRPr>
            </a:lvl9pPr>
          </a:lstStyle>
          <a:p>
            <a:endParaRPr/>
          </a:p>
        </p:txBody>
      </p:sp>
      <p:sp>
        <p:nvSpPr>
          <p:cNvPr id="10" name="Google Shape;10;p2"/>
          <p:cNvSpPr txBox="1">
            <a:spLocks noGrp="1"/>
          </p:cNvSpPr>
          <p:nvPr>
            <p:ph type="subTitle" idx="1"/>
          </p:nvPr>
        </p:nvSpPr>
        <p:spPr>
          <a:xfrm>
            <a:off x="1386100" y="4275200"/>
            <a:ext cx="3202800" cy="956000"/>
          </a:xfrm>
          <a:prstGeom prst="rect">
            <a:avLst/>
          </a:prstGeom>
        </p:spPr>
        <p:txBody>
          <a:bodyPr spcFirstLastPara="1" anchor="b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None/>
              <a:defRPr>
                <a:solidFill>
                  <a:srgbClr val="000000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800"/>
              <a:buNone/>
              <a:defRPr sz="3733">
                <a:solidFill>
                  <a:srgbClr val="434343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800"/>
              <a:buNone/>
              <a:defRPr sz="3733">
                <a:solidFill>
                  <a:srgbClr val="434343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800"/>
              <a:buNone/>
              <a:defRPr sz="3733">
                <a:solidFill>
                  <a:srgbClr val="434343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800"/>
              <a:buNone/>
              <a:defRPr sz="3733">
                <a:solidFill>
                  <a:srgbClr val="434343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800"/>
              <a:buNone/>
              <a:defRPr sz="3733">
                <a:solidFill>
                  <a:srgbClr val="434343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800"/>
              <a:buNone/>
              <a:defRPr sz="3733">
                <a:solidFill>
                  <a:srgbClr val="434343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800"/>
              <a:buNone/>
              <a:defRPr sz="3733">
                <a:solidFill>
                  <a:srgbClr val="434343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800"/>
              <a:buNone/>
              <a:defRPr sz="3733">
                <a:solidFill>
                  <a:srgbClr val="434343"/>
                </a:solidFill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="" xmlns:p14="http://schemas.microsoft.com/office/powerpoint/2010/main" val="218548687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A31F919D-1603-4E3D-95FD-FB1F4E0554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/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1BC8CEC0-0D0B-453B-8963-A2AED8FB3E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271000" y="6356350"/>
            <a:ext cx="7650000" cy="365126"/>
          </a:xfrm>
        </p:spPr>
        <p:txBody>
          <a:bodyPr/>
          <a:lstStyle/>
          <a:p>
            <a:r>
              <a:rPr lang="ru-RU" dirty="0"/>
              <a:t>Шаблоны презентаций с сайта </a:t>
            </a:r>
            <a:r>
              <a:rPr lang="en-US" dirty="0">
                <a:hlinkClick r:id="rId2"/>
              </a:rPr>
              <a:t>presentation-creation.ru</a:t>
            </a:r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36996219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087963-216B-479B-97D2-28DB6A036A3C}" type="datetimeFigureOut">
              <a:rPr lang="ru-RU" smtClean="0"/>
              <a:pPr/>
              <a:t>01.11.2024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74456A-2C67-4DC9-8A95-8A2CFEFF053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07136" y="1316736"/>
            <a:ext cx="103632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07136" y="2704664"/>
            <a:ext cx="103632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087963-216B-479B-97D2-28DB6A036A3C}" type="datetimeFigureOut">
              <a:rPr lang="ru-RU" smtClean="0"/>
              <a:pPr/>
              <a:t>01.11.2024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74456A-2C67-4DC9-8A95-8A2CFEFF053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704088"/>
            <a:ext cx="109728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09600" y="1920085"/>
            <a:ext cx="53848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197600" y="1920085"/>
            <a:ext cx="53848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087963-216B-479B-97D2-28DB6A036A3C}" type="datetimeFigureOut">
              <a:rPr lang="ru-RU" smtClean="0"/>
              <a:pPr/>
              <a:t>01.11.2024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74456A-2C67-4DC9-8A95-8A2CFEFF053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704088"/>
            <a:ext cx="109728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855248"/>
            <a:ext cx="5386917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6193368" y="1859758"/>
            <a:ext cx="5389033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609600" y="2514600"/>
            <a:ext cx="5386917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6193368" y="2514600"/>
            <a:ext cx="5389033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087963-216B-479B-97D2-28DB6A036A3C}" type="datetimeFigureOut">
              <a:rPr lang="ru-RU" smtClean="0"/>
              <a:pPr/>
              <a:t>01.11.2024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74456A-2C67-4DC9-8A95-8A2CFEFF053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704088"/>
            <a:ext cx="110744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087963-216B-479B-97D2-28DB6A036A3C}" type="datetimeFigureOut">
              <a:rPr lang="ru-RU" smtClean="0"/>
              <a:pPr/>
              <a:t>01.11.2024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74456A-2C67-4DC9-8A95-8A2CFEFF053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087963-216B-479B-97D2-28DB6A036A3C}" type="datetimeFigureOut">
              <a:rPr lang="ru-RU" smtClean="0"/>
              <a:pPr/>
              <a:t>01.11.2024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74456A-2C67-4DC9-8A95-8A2CFEFF053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514352"/>
            <a:ext cx="36576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914400" y="1676400"/>
            <a:ext cx="36576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766733" y="1676400"/>
            <a:ext cx="6815667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087963-216B-479B-97D2-28DB6A036A3C}" type="datetimeFigureOut">
              <a:rPr lang="ru-RU" smtClean="0"/>
              <a:pPr/>
              <a:t>01.11.2024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74456A-2C67-4DC9-8A95-8A2CFEFF053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4221004" y="1108077"/>
            <a:ext cx="70104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10672179" y="5359769"/>
            <a:ext cx="207264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12800" y="1176997"/>
            <a:ext cx="2950464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12800" y="2828785"/>
            <a:ext cx="29464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087963-216B-479B-97D2-28DB6A036A3C}" type="datetimeFigureOut">
              <a:rPr lang="ru-RU" smtClean="0"/>
              <a:pPr/>
              <a:t>01.11.2024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10769600" y="6356351"/>
            <a:ext cx="812800" cy="365125"/>
          </a:xfrm>
        </p:spPr>
        <p:txBody>
          <a:bodyPr/>
          <a:lstStyle/>
          <a:p>
            <a:fld id="{2374456A-2C67-4DC9-8A95-8A2CFEFF053D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4647724" y="1199517"/>
            <a:ext cx="615696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12700" y="5816600"/>
            <a:ext cx="1221740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5842000" y="6219826"/>
            <a:ext cx="63500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12700" y="-7144"/>
            <a:ext cx="1221740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5842000" y="-7144"/>
            <a:ext cx="63500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609600" y="704088"/>
            <a:ext cx="109728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609600" y="1935480"/>
            <a:ext cx="109728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F1087963-216B-479B-97D2-28DB6A036A3C}" type="datetimeFigureOut">
              <a:rPr lang="ru-RU" smtClean="0"/>
              <a:pPr/>
              <a:t>01.11.2024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3556000" y="6356351"/>
            <a:ext cx="44704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10566400" y="6356351"/>
            <a:ext cx="1016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2374456A-2C67-4DC9-8A95-8A2CFEFF053D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25356" y="202408"/>
            <a:ext cx="12240731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6" r:id="rId1"/>
    <p:sldLayoutId id="2147483717" r:id="rId2"/>
    <p:sldLayoutId id="2147483718" r:id="rId3"/>
    <p:sldLayoutId id="2147483719" r:id="rId4"/>
    <p:sldLayoutId id="2147483720" r:id="rId5"/>
    <p:sldLayoutId id="2147483721" r:id="rId6"/>
    <p:sldLayoutId id="2147483722" r:id="rId7"/>
    <p:sldLayoutId id="2147483723" r:id="rId8"/>
    <p:sldLayoutId id="2147483724" r:id="rId9"/>
    <p:sldLayoutId id="2147483725" r:id="rId10"/>
    <p:sldLayoutId id="2147483726" r:id="rId11"/>
    <p:sldLayoutId id="2147483727" r:id="rId12"/>
    <p:sldLayoutId id="2147483728" r:id="rId13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4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8.gif"/><Relationship Id="rId4" Type="http://schemas.openxmlformats.org/officeDocument/2006/relationships/image" Target="../media/image27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1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4.jpeg"/><Relationship Id="rId5" Type="http://schemas.openxmlformats.org/officeDocument/2006/relationships/hyperlink" Target="http://www.ozon.ru/context/detail/id/5221396/" TargetMode="External"/><Relationship Id="rId4" Type="http://schemas.openxmlformats.org/officeDocument/2006/relationships/image" Target="../media/image33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9" name="Google Shape;126;p24">
            <a:extLst>
              <a:ext uri="{FF2B5EF4-FFF2-40B4-BE49-F238E27FC236}">
                <a16:creationId xmlns:a16="http://schemas.microsoft.com/office/drawing/2014/main" xmlns="" id="{B5EBBCD3-CEA2-47EB-8FEC-ADFAC6188C16}"/>
              </a:ext>
            </a:extLst>
          </p:cNvPr>
          <p:cNvSpPr txBox="1">
            <a:spLocks noGrp="1" noChangeArrowheads="1"/>
          </p:cNvSpPr>
          <p:nvPr>
            <p:ph type="ctrTitle"/>
          </p:nvPr>
        </p:nvSpPr>
        <p:spPr>
          <a:xfrm>
            <a:off x="255828" y="1984149"/>
            <a:ext cx="10688875" cy="1126264"/>
          </a:xfrm>
        </p:spPr>
        <p:txBody>
          <a:bodyPr anchor="t"/>
          <a:lstStyle/>
          <a:p>
            <a:pPr algn="ctr">
              <a:spcBef>
                <a:spcPct val="0"/>
              </a:spcBef>
              <a:spcAft>
                <a:spcPts val="3000"/>
              </a:spcAft>
              <a:buClr>
                <a:srgbClr val="434343"/>
              </a:buClr>
            </a:pPr>
            <a:r>
              <a:rPr lang="ru-RU" sz="3600" b="1" dirty="0" smtClean="0">
                <a:solidFill>
                  <a:prstClr val="black"/>
                </a:solidFill>
                <a:latin typeface="Arial Black" pitchFamily="34" charset="0"/>
                <a:cs typeface="Arial" panose="020B0604020202020204" pitchFamily="34" charset="0"/>
              </a:rPr>
              <a:t>«Фольклор, как средство </a:t>
            </a:r>
            <a:br>
              <a:rPr lang="ru-RU" sz="3600" b="1" dirty="0" smtClean="0">
                <a:solidFill>
                  <a:prstClr val="black"/>
                </a:solidFill>
                <a:latin typeface="Arial Black" pitchFamily="34" charset="0"/>
                <a:cs typeface="Arial" panose="020B0604020202020204" pitchFamily="34" charset="0"/>
              </a:rPr>
            </a:br>
            <a:r>
              <a:rPr lang="ru-RU" sz="3600" b="1" dirty="0" smtClean="0">
                <a:solidFill>
                  <a:prstClr val="black"/>
                </a:solidFill>
                <a:latin typeface="Arial Black" pitchFamily="34" charset="0"/>
                <a:cs typeface="Arial" panose="020B0604020202020204" pitchFamily="34" charset="0"/>
              </a:rPr>
              <a:t>воспитания детей раннего возраста»</a:t>
            </a:r>
            <a:endParaRPr lang="ru-RU" sz="4000" b="1" dirty="0">
              <a:latin typeface="Arial Black" pitchFamily="34" charset="0"/>
              <a:cs typeface="Arial" panose="020B0604020202020204" pitchFamily="34" charset="0"/>
            </a:endParaRPr>
          </a:p>
        </p:txBody>
      </p:sp>
      <p:sp>
        <p:nvSpPr>
          <p:cNvPr id="2" name="Подзаголовок 1"/>
          <p:cNvSpPr>
            <a:spLocks noGrp="1"/>
          </p:cNvSpPr>
          <p:nvPr>
            <p:ph type="subTitle" idx="1"/>
          </p:nvPr>
        </p:nvSpPr>
        <p:spPr>
          <a:xfrm>
            <a:off x="347278" y="4557055"/>
            <a:ext cx="9964214" cy="1311476"/>
          </a:xfrm>
        </p:spPr>
        <p:txBody>
          <a:bodyPr/>
          <a:lstStyle/>
          <a:p>
            <a:r>
              <a:rPr lang="ru-RU" sz="1600" dirty="0" smtClean="0">
                <a:latin typeface="Arial Black" pitchFamily="34" charset="0"/>
                <a:cs typeface="Arial" panose="020B0604020202020204" pitchFamily="34" charset="0"/>
              </a:rPr>
              <a:t>Яковлева Кристина Игоревна,</a:t>
            </a:r>
          </a:p>
          <a:p>
            <a:r>
              <a:rPr lang="ru-RU" sz="1600" dirty="0" smtClean="0">
                <a:latin typeface="Arial Black" pitchFamily="34" charset="0"/>
                <a:cs typeface="Arial" panose="020B0604020202020204" pitchFamily="34" charset="0"/>
              </a:rPr>
              <a:t>воспитатель,</a:t>
            </a:r>
          </a:p>
          <a:p>
            <a:r>
              <a:rPr lang="ru-RU" sz="1600" dirty="0" err="1" smtClean="0">
                <a:latin typeface="Arial Black" pitchFamily="34" charset="0"/>
                <a:cs typeface="Arial" panose="020B0604020202020204" pitchFamily="34" charset="0"/>
              </a:rPr>
              <a:t>Кириковская</a:t>
            </a:r>
            <a:r>
              <a:rPr lang="ru-RU" sz="1600" dirty="0" smtClean="0">
                <a:latin typeface="Arial Black" pitchFamily="34" charset="0"/>
                <a:cs typeface="Arial" panose="020B0604020202020204" pitchFamily="34" charset="0"/>
              </a:rPr>
              <a:t> средняя школа</a:t>
            </a:r>
            <a:endParaRPr lang="ru-RU" sz="1600" dirty="0">
              <a:latin typeface="Arial Black" pitchFamily="34" charset="0"/>
              <a:cs typeface="Arial" panose="020B0604020202020204" pitchFamily="34" charset="0"/>
            </a:endParaRPr>
          </a:p>
          <a:p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5" name="Прямая соединительная линия 4">
            <a:extLst>
              <a:ext uri="{FF2B5EF4-FFF2-40B4-BE49-F238E27FC236}">
                <a16:creationId xmlns:a16="http://schemas.microsoft.com/office/drawing/2014/main" xmlns="" id="{F28D803E-E8B4-CA44-A783-E8F57A0C30C2}"/>
              </a:ext>
            </a:extLst>
          </p:cNvPr>
          <p:cNvCxnSpPr>
            <a:cxnSpLocks/>
          </p:cNvCxnSpPr>
          <p:nvPr/>
        </p:nvCxnSpPr>
        <p:spPr>
          <a:xfrm>
            <a:off x="1104411" y="3450643"/>
            <a:ext cx="9885553" cy="0"/>
          </a:xfrm>
          <a:prstGeom prst="line">
            <a:avLst/>
          </a:prstGeom>
          <a:ln w="19050">
            <a:solidFill>
              <a:srgbClr val="D10028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xmlns="" id="{CAD14170-E147-A948-B2F6-215206C915CF}"/>
              </a:ext>
            </a:extLst>
          </p:cNvPr>
          <p:cNvSpPr/>
          <p:nvPr/>
        </p:nvSpPr>
        <p:spPr>
          <a:xfrm>
            <a:off x="334424" y="3848503"/>
            <a:ext cx="11047690" cy="889738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endParaRPr lang="ru-RU" sz="2400" b="1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Прямоугольник 14">
            <a:extLst>
              <a:ext uri="{FF2B5EF4-FFF2-40B4-BE49-F238E27FC236}">
                <a16:creationId xmlns:a16="http://schemas.microsoft.com/office/drawing/2014/main" xmlns="" id="{BF3FE68D-7876-E746-9D5E-56D578F5E8A1}"/>
              </a:ext>
            </a:extLst>
          </p:cNvPr>
          <p:cNvSpPr/>
          <p:nvPr/>
        </p:nvSpPr>
        <p:spPr>
          <a:xfrm>
            <a:off x="11606233" y="6789157"/>
            <a:ext cx="585767" cy="73198"/>
          </a:xfrm>
          <a:prstGeom prst="rect">
            <a:avLst/>
          </a:prstGeom>
          <a:solidFill>
            <a:srgbClr val="909BA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Shape 88"/>
          <p:cNvSpPr/>
          <p:nvPr/>
        </p:nvSpPr>
        <p:spPr>
          <a:xfrm rot="5400000">
            <a:off x="11874849" y="2256798"/>
            <a:ext cx="227948" cy="27699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ru-RU" sz="1200" dirty="0" smtClean="0">
                <a:solidFill>
                  <a:schemeClr val="bg1"/>
                </a:solidFill>
                <a:latin typeface="Arial"/>
                <a:ea typeface="Arial"/>
                <a:cs typeface="Arial"/>
              </a:rPr>
              <a:t> </a:t>
            </a:r>
            <a:endParaRPr lang="ru-RU" sz="1200" dirty="0">
              <a:solidFill>
                <a:schemeClr val="bg1"/>
              </a:solidFill>
              <a:latin typeface="Arial"/>
              <a:ea typeface="Arial"/>
              <a:cs typeface="Arial"/>
            </a:endParaRPr>
          </a:p>
        </p:txBody>
      </p:sp>
      <p:grpSp>
        <p:nvGrpSpPr>
          <p:cNvPr id="16" name="Группа 15"/>
          <p:cNvGrpSpPr/>
          <p:nvPr/>
        </p:nvGrpSpPr>
        <p:grpSpPr>
          <a:xfrm>
            <a:off x="8843424" y="5573195"/>
            <a:ext cx="3181060" cy="1128394"/>
            <a:chOff x="9047961" y="5908897"/>
            <a:chExt cx="3181060" cy="1128394"/>
          </a:xfrm>
        </p:grpSpPr>
        <p:pic>
          <p:nvPicPr>
            <p:cNvPr id="3" name="Рисунок 2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047961" y="5908897"/>
              <a:ext cx="878368" cy="1128394"/>
            </a:xfrm>
            <a:prstGeom prst="rect">
              <a:avLst/>
            </a:prstGeom>
          </p:spPr>
        </p:pic>
        <p:sp>
          <p:nvSpPr>
            <p:cNvPr id="4" name="TextBox 3"/>
            <p:cNvSpPr txBox="1"/>
            <p:nvPr/>
          </p:nvSpPr>
          <p:spPr>
            <a:xfrm>
              <a:off x="9850139" y="6003704"/>
              <a:ext cx="2378882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1400" dirty="0" smtClean="0"/>
                <a:t>ОТДЕЛ ОБРАЗОВАНИЯ</a:t>
              </a:r>
            </a:p>
            <a:p>
              <a:r>
                <a:rPr lang="ru-RU" sz="1100" dirty="0" smtClean="0"/>
                <a:t>АДМИНИСТРАЦИИ ПИРОВСКОГО МУНИЦИПАЛЬНОГО ОКРУГА</a:t>
              </a:r>
              <a:endParaRPr lang="ru-RU" sz="1100" dirty="0"/>
            </a:p>
          </p:txBody>
        </p:sp>
        <p:cxnSp>
          <p:nvCxnSpPr>
            <p:cNvPr id="7" name="Прямая соединительная линия 6"/>
            <p:cNvCxnSpPr/>
            <p:nvPr/>
          </p:nvCxnSpPr>
          <p:spPr>
            <a:xfrm>
              <a:off x="9904966" y="5987735"/>
              <a:ext cx="20366" cy="796986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" name="TextBox 5"/>
          <p:cNvSpPr txBox="1"/>
          <p:nvPr/>
        </p:nvSpPr>
        <p:spPr>
          <a:xfrm>
            <a:off x="1346368" y="817420"/>
            <a:ext cx="852494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latin typeface="Arial Black" pitchFamily="34" charset="0"/>
                <a:cs typeface="Arial" panose="020B0604020202020204" pitchFamily="34" charset="0"/>
              </a:rPr>
              <a:t>Муниципальное бюджетное общеобразовательное учреждение                                    «</a:t>
            </a:r>
            <a:r>
              <a:rPr lang="ru-RU" dirty="0" err="1" smtClean="0">
                <a:latin typeface="Arial Black" pitchFamily="34" charset="0"/>
                <a:cs typeface="Arial" panose="020B0604020202020204" pitchFamily="34" charset="0"/>
              </a:rPr>
              <a:t>Кириковская</a:t>
            </a:r>
            <a:r>
              <a:rPr lang="ru-RU" dirty="0" smtClean="0">
                <a:latin typeface="Arial Black" pitchFamily="34" charset="0"/>
                <a:cs typeface="Arial" panose="020B0604020202020204" pitchFamily="34" charset="0"/>
              </a:rPr>
              <a:t> средняя школа»</a:t>
            </a:r>
            <a:endParaRPr lang="ru-RU" dirty="0">
              <a:latin typeface="Arial Black" pitchFamily="34" charset="0"/>
              <a:cs typeface="Arial" panose="020B0604020202020204" pitchFamily="34" charset="0"/>
            </a:endParaRPr>
          </a:p>
        </p:txBody>
      </p:sp>
      <p:grpSp>
        <p:nvGrpSpPr>
          <p:cNvPr id="14" name="Группа 13"/>
          <p:cNvGrpSpPr/>
          <p:nvPr/>
        </p:nvGrpSpPr>
        <p:grpSpPr>
          <a:xfrm>
            <a:off x="6281401" y="5674414"/>
            <a:ext cx="2766560" cy="826488"/>
            <a:chOff x="6281401" y="5999268"/>
            <a:chExt cx="2766560" cy="826488"/>
          </a:xfrm>
        </p:grpSpPr>
        <p:pic>
          <p:nvPicPr>
            <p:cNvPr id="9" name="Рисунок 8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6281401" y="6003704"/>
              <a:ext cx="671597" cy="822052"/>
            </a:xfrm>
            <a:prstGeom prst="rect">
              <a:avLst/>
            </a:prstGeom>
          </p:spPr>
        </p:pic>
        <p:sp>
          <p:nvSpPr>
            <p:cNvPr id="17" name="TextBox 16"/>
            <p:cNvSpPr txBox="1"/>
            <p:nvPr/>
          </p:nvSpPr>
          <p:spPr>
            <a:xfrm>
              <a:off x="6980794" y="6006329"/>
              <a:ext cx="206716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1200" dirty="0" smtClean="0"/>
                <a:t>ПИРОВСКИЙ МУНИЦИПАЛЬНЫЙ ОКРУГ</a:t>
              </a:r>
              <a:endParaRPr lang="ru-RU" sz="1200" dirty="0"/>
            </a:p>
          </p:txBody>
        </p:sp>
        <p:pic>
          <p:nvPicPr>
            <p:cNvPr id="12" name="Рисунок 11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7008299" y="5999268"/>
              <a:ext cx="30483" cy="804742"/>
            </a:xfrm>
            <a:prstGeom prst="rect">
              <a:avLst/>
            </a:prstGeom>
            <a:ln>
              <a:solidFill>
                <a:schemeClr val="tx1">
                  <a:lumMod val="95000"/>
                  <a:lumOff val="5000"/>
                </a:schemeClr>
              </a:solidFill>
            </a:ln>
          </p:spPr>
        </p:pic>
      </p:grpSp>
    </p:spTree>
    <p:extLst>
      <p:ext uri="{BB962C8B-B14F-4D97-AF65-F5344CB8AC3E}">
        <p14:creationId xmlns="" xmlns:p14="http://schemas.microsoft.com/office/powerpoint/2010/main" val="2850862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163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89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31371" y="854759"/>
            <a:ext cx="5184575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>
                <a:solidFill>
                  <a:schemeClr val="bg2">
                    <a:lumMod val="50000"/>
                  </a:schemeClr>
                </a:solidFill>
                <a:latin typeface="Arial Black" pitchFamily="34" charset="0"/>
              </a:rPr>
              <a:t>Детский фольклор дает нам возможность уже на ранних этапах жизни ребенка приобщать его к народной поэзии. </a:t>
            </a:r>
            <a:endParaRPr lang="ru-RU" sz="2400" b="1" dirty="0" smtClean="0">
              <a:solidFill>
                <a:schemeClr val="bg2">
                  <a:lumMod val="50000"/>
                </a:schemeClr>
              </a:solidFill>
              <a:latin typeface="Arial Black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576054" y="4336106"/>
            <a:ext cx="4512501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>
                <a:solidFill>
                  <a:schemeClr val="bg2">
                    <a:lumMod val="50000"/>
                  </a:schemeClr>
                </a:solidFill>
                <a:latin typeface="Arial Black" pitchFamily="34" charset="0"/>
              </a:rPr>
              <a:t>Сказка является носителем нравственных поучений, доступных детям в любом возрасте</a:t>
            </a:r>
            <a:r>
              <a:rPr lang="ru-RU" b="1" dirty="0">
                <a:solidFill>
                  <a:schemeClr val="bg2">
                    <a:lumMod val="50000"/>
                  </a:schemeClr>
                </a:solidFill>
                <a:latin typeface="Arial Black" pitchFamily="34" charset="0"/>
              </a:rPr>
              <a:t>.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90354" y="1111308"/>
            <a:ext cx="3973830" cy="2980373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371" y="2855037"/>
            <a:ext cx="4800600" cy="3600451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0326803"/>
      </p:ext>
    </p:extLst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69479" y="755372"/>
            <a:ext cx="6268941" cy="3046988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ru-RU" sz="2400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400" b="1" dirty="0" smtClean="0">
                <a:solidFill>
                  <a:schemeClr val="bg2">
                    <a:lumMod val="50000"/>
                  </a:schemeClr>
                </a:solidFill>
                <a:latin typeface="Arial Black" pitchFamily="34" charset="0"/>
              </a:rPr>
              <a:t>Фольклор можно использовать, </a:t>
            </a:r>
            <a:r>
              <a:rPr lang="ru-RU" sz="2400" b="1" dirty="0">
                <a:solidFill>
                  <a:schemeClr val="bg2">
                    <a:lumMod val="50000"/>
                  </a:schemeClr>
                </a:solidFill>
                <a:latin typeface="Arial Black" pitchFamily="34" charset="0"/>
              </a:rPr>
              <a:t>как средство обогащения </a:t>
            </a:r>
            <a:r>
              <a:rPr lang="ru-RU" sz="2400" b="1" dirty="0" smtClean="0">
                <a:solidFill>
                  <a:schemeClr val="bg2">
                    <a:lumMod val="50000"/>
                  </a:schemeClr>
                </a:solidFill>
                <a:latin typeface="Arial Black" pitchFamily="34" charset="0"/>
              </a:rPr>
              <a:t>словаря, развития звуковой культуры речи детей. Звучность</a:t>
            </a:r>
            <a:r>
              <a:rPr lang="ru-RU" sz="2400" b="1" dirty="0">
                <a:solidFill>
                  <a:schemeClr val="bg2">
                    <a:lumMod val="50000"/>
                  </a:schemeClr>
                </a:solidFill>
                <a:latin typeface="Arial Black" pitchFamily="34" charset="0"/>
              </a:rPr>
              <a:t>, ритмичность, напевность, </a:t>
            </a:r>
            <a:r>
              <a:rPr lang="ru-RU" sz="2400" b="1" dirty="0" smtClean="0">
                <a:solidFill>
                  <a:schemeClr val="bg2">
                    <a:lumMod val="50000"/>
                  </a:schemeClr>
                </a:solidFill>
                <a:latin typeface="Arial Black" pitchFamily="34" charset="0"/>
              </a:rPr>
              <a:t>занимательность </a:t>
            </a:r>
            <a:r>
              <a:rPr lang="ru-RU" sz="2400" b="1" dirty="0">
                <a:solidFill>
                  <a:schemeClr val="bg2">
                    <a:lumMod val="50000"/>
                  </a:schemeClr>
                </a:solidFill>
                <a:latin typeface="Arial Black" pitchFamily="34" charset="0"/>
              </a:rPr>
              <a:t>привлекают детей, вызывают желание повторить, запомнить, имитировать </a:t>
            </a:r>
            <a:r>
              <a:rPr lang="ru-RU" sz="2400" b="1" dirty="0" smtClean="0">
                <a:solidFill>
                  <a:schemeClr val="bg2">
                    <a:lumMod val="50000"/>
                  </a:schemeClr>
                </a:solidFill>
                <a:latin typeface="Arial Black" pitchFamily="34" charset="0"/>
              </a:rPr>
              <a:t>движения.</a:t>
            </a:r>
            <a:endParaRPr lang="ru-RU" sz="2400" b="1" dirty="0">
              <a:solidFill>
                <a:schemeClr val="bg2">
                  <a:lumMod val="50000"/>
                </a:schemeClr>
              </a:solidFill>
              <a:latin typeface="Arial Black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6096000" y="3933057"/>
            <a:ext cx="5856651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>
                <a:solidFill>
                  <a:schemeClr val="bg2">
                    <a:lumMod val="50000"/>
                  </a:schemeClr>
                </a:solidFill>
                <a:latin typeface="Arial Black" pitchFamily="34" charset="0"/>
              </a:rPr>
              <a:t>Это в свою очередь, способствует развитию мелкой моторики, развитию разговорной речи, позволяет сделать речь детей эмоционально – выразительной.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7577646" y="1461059"/>
            <a:ext cx="2673263" cy="2004947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0861" y="4274820"/>
            <a:ext cx="1843088" cy="245745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730364585"/>
      </p:ext>
    </p:extLst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149179" y="879311"/>
            <a:ext cx="959118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400" b="1" dirty="0" smtClean="0">
                <a:solidFill>
                  <a:schemeClr val="bg2">
                    <a:lumMod val="50000"/>
                  </a:schemeClr>
                </a:solidFill>
                <a:latin typeface="Arial Black" pitchFamily="34" charset="0"/>
              </a:rPr>
              <a:t>	Эффективно применение фольклора при организации продуктивной деятельности. Дети с удовольствием лепят, рисуют, сооружают постройки для героев из произведений малого фольклора.</a:t>
            </a:r>
            <a:endParaRPr lang="ru-RU" sz="2400" b="1" dirty="0">
              <a:solidFill>
                <a:schemeClr val="bg2">
                  <a:lumMod val="50000"/>
                </a:schemeClr>
              </a:solidFill>
              <a:latin typeface="Arial Black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369989" y="2426989"/>
            <a:ext cx="135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i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«Теремок»</a:t>
            </a:r>
            <a:endParaRPr lang="ru-RU" b="1" i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2412" y="2929513"/>
            <a:ext cx="2759473" cy="3679296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34226" y="3363124"/>
            <a:ext cx="3499460" cy="2624595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6747090" y="2492065"/>
            <a:ext cx="352355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i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Огуречик, огуречик</a:t>
            </a:r>
          </a:p>
          <a:p>
            <a:r>
              <a:rPr lang="ru-RU" b="1" i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Не ходи на тот конечик - …</a:t>
            </a:r>
            <a:endParaRPr lang="ru-RU" b="1" i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="" xmlns:p14="http://schemas.microsoft.com/office/powerpoint/2010/main" val="1356111764"/>
      </p:ext>
    </p:extLst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39416" y="1126015"/>
            <a:ext cx="6144681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chemeClr val="bg2">
                    <a:lumMod val="50000"/>
                  </a:schemeClr>
                </a:solidFill>
                <a:latin typeface="Arial Black" pitchFamily="34" charset="0"/>
              </a:rPr>
              <a:t>Большие </a:t>
            </a:r>
            <a:r>
              <a:rPr lang="ru-RU" sz="2400" b="1" dirty="0">
                <a:solidFill>
                  <a:schemeClr val="bg2">
                    <a:lumMod val="50000"/>
                  </a:schemeClr>
                </a:solidFill>
                <a:latin typeface="Arial Black" pitchFamily="34" charset="0"/>
              </a:rPr>
              <a:t>потенциальные возможности у произведений детского фольклора для организации двигательной активности</a:t>
            </a:r>
            <a:r>
              <a:rPr lang="ru-RU" sz="2400" b="1" dirty="0" smtClean="0">
                <a:solidFill>
                  <a:schemeClr val="bg2">
                    <a:lumMod val="50000"/>
                  </a:schemeClr>
                </a:solidFill>
                <a:latin typeface="Arial Black" pitchFamily="34" charset="0"/>
              </a:rPr>
              <a:t>. Это народные, хороводные игры, речевые подвижные игры в сопровождении </a:t>
            </a:r>
            <a:r>
              <a:rPr lang="ru-RU" sz="2400" b="1" dirty="0" err="1" smtClean="0">
                <a:solidFill>
                  <a:schemeClr val="bg2">
                    <a:lumMod val="50000"/>
                  </a:schemeClr>
                </a:solidFill>
                <a:latin typeface="Arial Black" pitchFamily="34" charset="0"/>
              </a:rPr>
              <a:t>потешек</a:t>
            </a:r>
            <a:r>
              <a:rPr lang="ru-RU" sz="2400" b="1" dirty="0" smtClean="0">
                <a:solidFill>
                  <a:schemeClr val="bg2">
                    <a:lumMod val="50000"/>
                  </a:schemeClr>
                </a:solidFill>
                <a:latin typeface="Arial Black" pitchFamily="34" charset="0"/>
              </a:rPr>
              <a:t> и прибауток. Можно включать </a:t>
            </a:r>
            <a:r>
              <a:rPr lang="ru-RU" sz="2400" b="1" dirty="0">
                <a:solidFill>
                  <a:schemeClr val="bg2">
                    <a:lumMod val="50000"/>
                  </a:schemeClr>
                </a:solidFill>
                <a:latin typeface="Arial Black" pitchFamily="34" charset="0"/>
              </a:rPr>
              <a:t>элементы фольклора в комплексы утренней гимнастики, самомассажа, бодрящей гимнастики после сна.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7178955" y="778420"/>
            <a:ext cx="39200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i="1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«У медведя во бору»</a:t>
            </a:r>
            <a:endParaRPr lang="ru-RU" b="1" i="1" dirty="0">
              <a:solidFill>
                <a:schemeClr val="accent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TextBox 6"/>
          <p:cNvSpPr txBox="1"/>
          <p:nvPr/>
        </p:nvSpPr>
        <p:spPr>
          <a:xfrm rot="21349427">
            <a:off x="8004389" y="6150392"/>
            <a:ext cx="36037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i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«Каравай, каравай </a:t>
            </a:r>
            <a:r>
              <a:rPr lang="ru-RU" dirty="0" smtClean="0">
                <a:solidFill>
                  <a:srgbClr val="0070C0"/>
                </a:solidFill>
              </a:rPr>
              <a:t>!»</a:t>
            </a:r>
            <a:endParaRPr lang="ru-RU" dirty="0">
              <a:solidFill>
                <a:srgbClr val="0070C0"/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71410" y="3637741"/>
            <a:ext cx="3243484" cy="2432613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76360" y="1324603"/>
            <a:ext cx="2819400" cy="211455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73140" y="1324603"/>
            <a:ext cx="2796540" cy="2097405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231440994"/>
      </p:ext>
    </p:extLst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90993" y="556784"/>
            <a:ext cx="11436716" cy="46628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ru-RU" dirty="0" smtClean="0">
                <a:solidFill>
                  <a:srgbClr val="00B0F0"/>
                </a:solidFill>
                <a:latin typeface="Arial Black" pitchFamily="34" charset="0"/>
              </a:rPr>
              <a:t>Предложила </a:t>
            </a:r>
            <a:r>
              <a:rPr lang="ru-RU" dirty="0">
                <a:solidFill>
                  <a:srgbClr val="00B0F0"/>
                </a:solidFill>
                <a:latin typeface="Arial Black" pitchFamily="34" charset="0"/>
              </a:rPr>
              <a:t>родителям стать участниками </a:t>
            </a:r>
            <a:r>
              <a:rPr lang="ru-RU" dirty="0" smtClean="0">
                <a:solidFill>
                  <a:srgbClr val="00B0F0"/>
                </a:solidFill>
                <a:latin typeface="Arial Black" pitchFamily="34" charset="0"/>
              </a:rPr>
              <a:t>акции «Дарите книги». </a:t>
            </a:r>
            <a:r>
              <a:rPr lang="ru-RU" dirty="0">
                <a:solidFill>
                  <a:srgbClr val="00B0F0"/>
                </a:solidFill>
                <a:latin typeface="Arial Black" pitchFamily="34" charset="0"/>
              </a:rPr>
              <a:t>Для акции необходимо было принести в подарок книгу для детей с яркими иллюстрациями и соответствующую возрасту детей. Родители откликнулись на это предложение и принесли не одну, а несколько книг. Групповая библиотека пополнилась новыми интересными книгами разного содержания и жанра</a:t>
            </a:r>
            <a:r>
              <a:rPr lang="ru-RU" dirty="0" smtClean="0">
                <a:solidFill>
                  <a:srgbClr val="00B0F0"/>
                </a:solidFill>
                <a:latin typeface="Arial Black" pitchFamily="34" charset="0"/>
              </a:rPr>
              <a:t>. На фото представлены книги именно русских народных сказок. </a:t>
            </a:r>
            <a:r>
              <a:rPr lang="ru-RU" dirty="0">
                <a:solidFill>
                  <a:srgbClr val="00B0F0"/>
                </a:solidFill>
                <a:latin typeface="Arial Black" pitchFamily="34" charset="0"/>
              </a:rPr>
              <a:t>Дети с огромным интересом рассматривали новые книги и иллюстрации в них, вспоминали героев знакомых и любимых </a:t>
            </a:r>
            <a:r>
              <a:rPr lang="ru-RU" dirty="0" smtClean="0">
                <a:solidFill>
                  <a:srgbClr val="00B0F0"/>
                </a:solidFill>
                <a:latin typeface="Arial Black" pitchFamily="34" charset="0"/>
              </a:rPr>
              <a:t>сказок.</a:t>
            </a:r>
          </a:p>
          <a:p>
            <a:pPr algn="ctr">
              <a:lnSpc>
                <a:spcPct val="150000"/>
              </a:lnSpc>
            </a:pPr>
            <a:r>
              <a:rPr lang="ru-RU" dirty="0" smtClean="0">
                <a:solidFill>
                  <a:srgbClr val="00B0F0"/>
                </a:solidFill>
                <a:latin typeface="Arial Black" pitchFamily="34" charset="0"/>
              </a:rPr>
              <a:t>Также для родителей был разработан буклет «Дети любят потешки», и папка – передвижка «Роль фольклора в развитии детей», которая содержит консультацию, как использовать произведения русского народного творчества дома.</a:t>
            </a:r>
          </a:p>
          <a:p>
            <a:pPr algn="ctr">
              <a:lnSpc>
                <a:spcPct val="150000"/>
              </a:lnSpc>
            </a:pPr>
            <a:endParaRPr lang="ru-RU" dirty="0">
              <a:solidFill>
                <a:schemeClr val="bg2">
                  <a:lumMod val="50000"/>
                </a:schemeClr>
              </a:solidFill>
              <a:latin typeface="Arial Black" panose="020B0A04020102020204" pitchFamily="34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26718" y="4769642"/>
            <a:ext cx="2543790" cy="1907842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25282" y="4915182"/>
            <a:ext cx="2331324" cy="1518213"/>
          </a:xfrm>
          <a:prstGeom prst="rect">
            <a:avLst/>
          </a:prstGeom>
        </p:spPr>
      </p:pic>
      <p:pic>
        <p:nvPicPr>
          <p:cNvPr id="5122" name="Picture 2" descr="https://vki4.okcdn.ru/i?r=BDHElZJBPNKGuFyY-akIDfgnroFPPw9XUMK6PgduhrnMeYY-HkbGh3DCp3yufbCYeCM&amp;fn=h_768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60326" y="4831492"/>
            <a:ext cx="1306628" cy="1848049"/>
          </a:xfrm>
          <a:prstGeom prst="rect">
            <a:avLst/>
          </a:prstGeom>
          <a:noFill/>
        </p:spPr>
      </p:pic>
      <p:pic>
        <p:nvPicPr>
          <p:cNvPr id="5126" name="Picture 6" descr="t1605817452ae.gif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923488" y="5068968"/>
            <a:ext cx="2204566" cy="144480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2777619203"/>
      </p:ext>
    </p:extLst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80769" y="791168"/>
            <a:ext cx="10681114" cy="21698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ru-RU" dirty="0" smtClean="0">
                <a:solidFill>
                  <a:schemeClr val="bg2">
                    <a:lumMod val="50000"/>
                  </a:schemeClr>
                </a:solidFill>
                <a:latin typeface="Arial Black" pitchFamily="34" charset="0"/>
              </a:rPr>
              <a:t>Нашей частой гостьей стала библиотекарь села Кириково, которая готовит всегда для детей что – то новое и интересное, дети с большим удовольствием встречают Оксану Ивановну. Совместно с ней и с ребятами инсценировали разные народные сказки, такие как: колобок, теремок, репка и т. д. Также она проводит у нас различные выставки книг.</a:t>
            </a:r>
            <a:endParaRPr lang="ru-RU" dirty="0">
              <a:solidFill>
                <a:schemeClr val="bg2">
                  <a:lumMod val="50000"/>
                </a:schemeClr>
              </a:solidFill>
              <a:latin typeface="Arial Black" pitchFamily="34" charset="0"/>
            </a:endParaRPr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65319" y="3113903"/>
            <a:ext cx="2771261" cy="35340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flipH="1">
            <a:off x="8963325" y="3359046"/>
            <a:ext cx="2180204" cy="29069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9379" y="3133248"/>
            <a:ext cx="4445941" cy="3334457"/>
          </a:xfrm>
          <a:prstGeom prst="rect">
            <a:avLst/>
          </a:prstGeom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01317" y="612006"/>
            <a:ext cx="10972800" cy="4389120"/>
          </a:xfrm>
        </p:spPr>
        <p:txBody>
          <a:bodyPr/>
          <a:lstStyle/>
          <a:p>
            <a:pPr algn="ctr">
              <a:buNone/>
            </a:pPr>
            <a:r>
              <a:rPr lang="ru-RU" dirty="0" smtClean="0"/>
              <a:t>	</a:t>
            </a:r>
            <a:r>
              <a:rPr lang="ru-RU" b="1" dirty="0" smtClean="0">
                <a:solidFill>
                  <a:schemeClr val="bg2">
                    <a:lumMod val="50000"/>
                  </a:schemeClr>
                </a:solidFill>
              </a:rPr>
              <a:t>	В заключении можно сделать вывод, что при целенаправленном и систематическом ознакомлении детей с малыми фольклорными произведениями дети приобщаются к художественному наследию нашей культуры. Фольклор помогает детям овладеть различными видами деятельности: речевой, продуктивной, художественной, познавательной. Дети овладевают первоначальными речевыми навыками, самостоятельной художественно - речевой деятельностью, расширяются и углубляются навыки ориентировки в окружающем мире.</a:t>
            </a:r>
            <a:endParaRPr lang="ru-RU" b="1" dirty="0">
              <a:solidFill>
                <a:schemeClr val="bg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68640" y="0"/>
            <a:ext cx="4023360" cy="762625"/>
          </a:xfrm>
          <a:prstGeom prst="rect">
            <a:avLst/>
          </a:prstGeom>
        </p:spPr>
      </p:pic>
      <p:pic>
        <p:nvPicPr>
          <p:cNvPr id="6" name="Рисунок 5" descr="http://static.ozone.ru/multimedia/books_covers/c200/1001733168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2201" y="4638109"/>
            <a:ext cx="1643063" cy="178593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Рисунок 6" descr="http://static.ozone.ru/multimedia/books_covers/c200/1002963331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75757" y="4749763"/>
            <a:ext cx="1643063" cy="185737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Рисунок 8" descr="Книга: Курочка в сапожках. Русские народные песенки и потешки (в комплекте из 15 книг)">
            <a:hlinkClick r:id="rId5" tooltip="&quot;Курочка в сапожках. Русские народные песенки и потешки (в комплекте из 15 книг)&quot;"/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92660" y="4651709"/>
            <a:ext cx="1571625" cy="185737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3023521639"/>
      </p:ext>
    </p:extLst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9" name="Picture 1" descr="C:\Users\Asus\Desktop\1614805163_163-p-fon-dlya-prezentatsii-detskii-sad-174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37719" y="794132"/>
            <a:ext cx="7846540" cy="5835655"/>
          </a:xfrm>
          <a:prstGeom prst="rect">
            <a:avLst/>
          </a:prstGeom>
          <a:noFill/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68640" y="0"/>
            <a:ext cx="4023360" cy="762625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748534570"/>
      </p:ext>
    </p:extLst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68640" y="0"/>
            <a:ext cx="4023360" cy="762625"/>
          </a:xfrm>
          <a:prstGeom prst="rect">
            <a:avLst/>
          </a:prstGeom>
        </p:spPr>
      </p:pic>
      <p:sp>
        <p:nvSpPr>
          <p:cNvPr id="5" name="Текст 4"/>
          <p:cNvSpPr>
            <a:spLocks noGrp="1"/>
          </p:cNvSpPr>
          <p:nvPr>
            <p:ph type="body" idx="1"/>
          </p:nvPr>
        </p:nvSpPr>
        <p:spPr>
          <a:xfrm>
            <a:off x="674342" y="1117214"/>
            <a:ext cx="10515600" cy="2208379"/>
          </a:xfrm>
        </p:spPr>
        <p:txBody>
          <a:bodyPr>
            <a:noAutofit/>
          </a:bodyPr>
          <a:lstStyle/>
          <a:p>
            <a:pPr lvl="1" algn="ctr">
              <a:lnSpc>
                <a:spcPct val="150000"/>
              </a:lnSpc>
            </a:pPr>
            <a:r>
              <a:rPr lang="ru-RU" sz="4000" dirty="0" smtClean="0">
                <a:solidFill>
                  <a:schemeClr val="tx1"/>
                </a:solidFill>
                <a:latin typeface="Arial Black" pitchFamily="34" charset="0"/>
                <a:cs typeface="Arial" panose="020B0604020202020204" pitchFamily="34" charset="0"/>
              </a:rPr>
              <a:t>   Цель:</a:t>
            </a:r>
          </a:p>
          <a:p>
            <a:pPr lvl="1" algn="just">
              <a:lnSpc>
                <a:spcPct val="150000"/>
              </a:lnSpc>
            </a:pPr>
            <a:r>
              <a:rPr lang="ru-RU" sz="2400" dirty="0" smtClean="0">
                <a:solidFill>
                  <a:schemeClr val="tx1"/>
                </a:solidFill>
                <a:latin typeface="Arial Black" pitchFamily="34" charset="0"/>
                <a:cs typeface="Arial" panose="020B0604020202020204" pitchFamily="34" charset="0"/>
              </a:rPr>
              <a:t>   использовать произведения русского народного фольклора как средство воспитания детей раннего возраста; сделать жизнь детей интересной, содержательной, наполнить её яркими впечатлениями, радостью творчества, способностью познать себя, окружающий мир.</a:t>
            </a:r>
            <a:endParaRPr lang="ru-RU" sz="2400" dirty="0">
              <a:solidFill>
                <a:schemeClr val="tx1"/>
              </a:solidFill>
              <a:latin typeface="Arial Black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88255316"/>
      </p:ext>
    </p:extLst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>
            <a:spLocks noGrp="1"/>
          </p:cNvSpPr>
          <p:nvPr>
            <p:ph type="body" idx="1"/>
          </p:nvPr>
        </p:nvSpPr>
        <p:spPr>
          <a:xfrm>
            <a:off x="541745" y="210622"/>
            <a:ext cx="10980622" cy="6091324"/>
          </a:xfrm>
        </p:spPr>
        <p:txBody>
          <a:bodyPr>
            <a:noAutofit/>
          </a:bodyPr>
          <a:lstStyle/>
          <a:p>
            <a:pPr algn="ctr"/>
            <a:endParaRPr lang="ru-RU" sz="2800" u="sng" dirty="0" smtClean="0">
              <a:solidFill>
                <a:schemeClr val="tx1"/>
              </a:solidFill>
              <a:latin typeface="Arial Black" pitchFamily="34" charset="0"/>
            </a:endParaRPr>
          </a:p>
          <a:p>
            <a:pPr algn="ctr"/>
            <a:r>
              <a:rPr lang="ru-RU" sz="4000" dirty="0" smtClean="0">
                <a:solidFill>
                  <a:schemeClr val="tx1"/>
                </a:solidFill>
                <a:latin typeface="Arial Black" pitchFamily="34" charset="0"/>
              </a:rPr>
              <a:t>Задачи:</a:t>
            </a:r>
          </a:p>
          <a:p>
            <a:pPr algn="ctr"/>
            <a:endParaRPr lang="ru-RU" sz="2000" u="sng" dirty="0" smtClean="0">
              <a:solidFill>
                <a:schemeClr val="tx1"/>
              </a:solidFill>
              <a:latin typeface="Arial Black" pitchFamily="34" charset="0"/>
            </a:endParaRPr>
          </a:p>
          <a:p>
            <a:pPr algn="just">
              <a:buFont typeface="Wingdings" pitchFamily="2" charset="2"/>
              <a:buChar char="v"/>
            </a:pPr>
            <a:r>
              <a:rPr lang="ru-RU" sz="2000" dirty="0" smtClean="0">
                <a:solidFill>
                  <a:schemeClr val="tx1"/>
                </a:solidFill>
                <a:latin typeface="Arial Black" pitchFamily="34" charset="0"/>
              </a:rPr>
              <a:t> </a:t>
            </a:r>
            <a:r>
              <a:rPr lang="ru-RU" sz="2400" dirty="0" smtClean="0">
                <a:solidFill>
                  <a:schemeClr val="tx1"/>
                </a:solidFill>
                <a:latin typeface="Arial Black" pitchFamily="34" charset="0"/>
              </a:rPr>
              <a:t>Освоение разговорной речи;</a:t>
            </a:r>
          </a:p>
          <a:p>
            <a:pPr algn="just">
              <a:buFont typeface="Wingdings" pitchFamily="2" charset="2"/>
              <a:buChar char="v"/>
            </a:pPr>
            <a:r>
              <a:rPr lang="ru-RU" sz="2400" dirty="0" smtClean="0">
                <a:solidFill>
                  <a:schemeClr val="tx1"/>
                </a:solidFill>
                <a:latin typeface="Arial Black" pitchFamily="34" charset="0"/>
              </a:rPr>
              <a:t> Расширение словарного запаса;</a:t>
            </a:r>
          </a:p>
          <a:p>
            <a:pPr>
              <a:buFont typeface="Wingdings" pitchFamily="2" charset="2"/>
              <a:buChar char="v"/>
            </a:pPr>
            <a:r>
              <a:rPr lang="ru-RU" sz="2400" dirty="0" smtClean="0">
                <a:solidFill>
                  <a:schemeClr val="tx1"/>
                </a:solidFill>
                <a:latin typeface="Arial Black" pitchFamily="34" charset="0"/>
              </a:rPr>
              <a:t> Воспитание звуковой культурной речи;</a:t>
            </a:r>
          </a:p>
          <a:p>
            <a:pPr algn="just">
              <a:buFont typeface="Wingdings" pitchFamily="2" charset="2"/>
              <a:buChar char="v"/>
            </a:pPr>
            <a:r>
              <a:rPr lang="ru-RU" sz="2400" dirty="0" smtClean="0">
                <a:solidFill>
                  <a:schemeClr val="tx1"/>
                </a:solidFill>
                <a:latin typeface="Arial Black" pitchFamily="34" charset="0"/>
              </a:rPr>
              <a:t> Расширение представления детей о разных формах фольклора (потешки, пестушки, поговорки, приговорки, заклички, колыбельные песни, </a:t>
            </a:r>
            <a:r>
              <a:rPr lang="ru-RU" sz="2400" dirty="0" smtClean="0">
                <a:latin typeface="Arial Black" pitchFamily="34" charset="0"/>
              </a:rPr>
              <a:t>сказки, загадки</a:t>
            </a:r>
            <a:r>
              <a:rPr lang="ru-RU" sz="2400" dirty="0" smtClean="0">
                <a:solidFill>
                  <a:schemeClr val="tx1"/>
                </a:solidFill>
                <a:latin typeface="Arial Black" pitchFamily="34" charset="0"/>
              </a:rPr>
              <a:t>);</a:t>
            </a:r>
          </a:p>
          <a:p>
            <a:pPr algn="just">
              <a:buFont typeface="Wingdings" pitchFamily="2" charset="2"/>
              <a:buChar char="v"/>
            </a:pPr>
            <a:r>
              <a:rPr lang="ru-RU" sz="2400" dirty="0" smtClean="0">
                <a:solidFill>
                  <a:schemeClr val="tx1"/>
                </a:solidFill>
                <a:latin typeface="Arial Black" pitchFamily="34" charset="0"/>
              </a:rPr>
              <a:t> Воспитывать любовь к народному искусству и народным традициям;</a:t>
            </a:r>
          </a:p>
          <a:p>
            <a:pPr>
              <a:buFont typeface="Wingdings" pitchFamily="2" charset="2"/>
              <a:buChar char="v"/>
            </a:pPr>
            <a:r>
              <a:rPr lang="ru-RU" sz="2400" dirty="0" smtClean="0">
                <a:latin typeface="Arial Black" pitchFamily="34" charset="0"/>
              </a:rPr>
              <a:t> Обеспечить формирование открытости, доброжелательности, коммуникабельности. </a:t>
            </a:r>
            <a:endParaRPr lang="ru-RU" sz="2400" dirty="0" smtClean="0">
              <a:solidFill>
                <a:schemeClr val="tx1"/>
              </a:solidFill>
              <a:latin typeface="Arial Black" pitchFamily="34" charset="0"/>
            </a:endParaRPr>
          </a:p>
          <a:p>
            <a:endParaRPr lang="ru-RU" sz="2400" dirty="0" smtClean="0">
              <a:solidFill>
                <a:schemeClr val="tx1"/>
              </a:solidFill>
              <a:latin typeface="Arial Black" pitchFamily="34" charset="0"/>
            </a:endParaRP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idx="1"/>
          </p:nvPr>
        </p:nvSpPr>
        <p:spPr>
          <a:xfrm>
            <a:off x="445168" y="782054"/>
            <a:ext cx="11028947" cy="5486398"/>
          </a:xfrm>
        </p:spPr>
        <p:txBody>
          <a:bodyPr>
            <a:normAutofit fontScale="92500" lnSpcReduction="20000"/>
          </a:bodyPr>
          <a:lstStyle/>
          <a:p>
            <a:pPr algn="just">
              <a:lnSpc>
                <a:spcPct val="150000"/>
              </a:lnSpc>
              <a:buNone/>
            </a:pPr>
            <a:r>
              <a:rPr lang="ru-RU" sz="1800" dirty="0" smtClean="0">
                <a:solidFill>
                  <a:schemeClr val="bg2">
                    <a:lumMod val="50000"/>
                  </a:schemeClr>
                </a:solidFill>
              </a:rPr>
              <a:t>		</a:t>
            </a:r>
            <a:r>
              <a:rPr lang="ru-RU" sz="2400" b="1" dirty="0" smtClean="0">
                <a:solidFill>
                  <a:schemeClr val="bg2">
                    <a:lumMod val="50000"/>
                  </a:schemeClr>
                </a:solidFill>
              </a:rPr>
              <a:t>В настоящее время одной из важнейших задач, стоящих перед нашим обществом, является его духовное, нравственное возрождение, которое невозможно осуществить, не усваивая создаваемый веками культурно -исторический опыт народа.</a:t>
            </a:r>
          </a:p>
          <a:p>
            <a:pPr algn="just">
              <a:lnSpc>
                <a:spcPct val="150000"/>
              </a:lnSpc>
              <a:buNone/>
            </a:pPr>
            <a:r>
              <a:rPr lang="ru-RU" sz="2400" b="1" dirty="0" smtClean="0">
                <a:solidFill>
                  <a:schemeClr val="bg2">
                    <a:lumMod val="50000"/>
                  </a:schemeClr>
                </a:solidFill>
              </a:rPr>
              <a:t>		Русский фольклор – уникальная самобытная культура наших предков. В современном обществе он рассматривается как значительное средство приобщения подрастающего поколения к национальным традициям. Устному народному творчеству отводится значительное место в решении задач духовно – нравственного воспитания дошкольников. Фольклор не остается неизменным, а развивается вместе с развитием народа, вбирая в себя все ценное, что существовало ранее и отображает новые социальные изменения.</a:t>
            </a:r>
          </a:p>
          <a:p>
            <a:pPr algn="just">
              <a:lnSpc>
                <a:spcPct val="170000"/>
              </a:lnSpc>
              <a:buNone/>
            </a:pPr>
            <a:endParaRPr lang="ru-RU" sz="5000" dirty="0">
              <a:solidFill>
                <a:schemeClr val="bg2">
                  <a:lumMod val="50000"/>
                </a:schemeClr>
              </a:solidFill>
              <a:latin typeface="Arial Black" pitchFamily="34" charset="0"/>
            </a:endParaRP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12470" y="1261110"/>
            <a:ext cx="10972800" cy="1813560"/>
          </a:xfrm>
        </p:spPr>
        <p:txBody>
          <a:bodyPr/>
          <a:lstStyle/>
          <a:p>
            <a:pPr marL="0" indent="0" algn="ctr">
              <a:buNone/>
            </a:pPr>
            <a:r>
              <a:rPr lang="ru-RU" b="1" dirty="0">
                <a:solidFill>
                  <a:srgbClr val="00B0F0"/>
                </a:solidFill>
              </a:rPr>
              <a:t>Любовь Николаевна Павлова </a:t>
            </a:r>
            <a:r>
              <a:rPr lang="ru-RU" b="1" dirty="0" smtClean="0">
                <a:solidFill>
                  <a:srgbClr val="00B0F0"/>
                </a:solidFill>
              </a:rPr>
              <a:t>отмечала</a:t>
            </a:r>
            <a:r>
              <a:rPr lang="ru-RU" b="1" dirty="0">
                <a:solidFill>
                  <a:srgbClr val="00B0F0"/>
                </a:solidFill>
              </a:rPr>
              <a:t>, что «фольклор - действенный метод гуманизации воспитания с первых лет жизни ребенка, так как содержит множество ступеней педагогического воздействия на детей с учетом их возрастных возможностей».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29605" y="3173084"/>
            <a:ext cx="4381719" cy="3059248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7250" y="3428668"/>
            <a:ext cx="2306707" cy="2306707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41584" y="3816791"/>
            <a:ext cx="3243686" cy="1928191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753531947"/>
      </p:ext>
    </p:extLst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idx="1"/>
          </p:nvPr>
        </p:nvSpPr>
        <p:spPr>
          <a:xfrm>
            <a:off x="633663" y="1105301"/>
            <a:ext cx="10972800" cy="4389120"/>
          </a:xfrm>
        </p:spPr>
        <p:txBody>
          <a:bodyPr>
            <a:normAutofit fontScale="92500" lnSpcReduction="10000"/>
          </a:bodyPr>
          <a:lstStyle/>
          <a:p>
            <a:pPr algn="just">
              <a:lnSpc>
                <a:spcPct val="150000"/>
              </a:lnSpc>
              <a:buNone/>
            </a:pPr>
            <a:r>
              <a:rPr lang="ru-RU" b="1" dirty="0" smtClean="0">
                <a:solidFill>
                  <a:schemeClr val="bg2">
                    <a:lumMod val="50000"/>
                  </a:schemeClr>
                </a:solidFill>
              </a:rPr>
              <a:t>		При включении фольклора в работу с детьми раннего возраста важно учитывать принцип доступности, принцип эмоциональной выразительности и принцип наглядности. Используемые произведения, должны быть доступны детям, а интонация понятной. Чтобы улучшить восприятие, чтение лучше сопровождать показом иллюстраций, игрушек.</a:t>
            </a:r>
          </a:p>
          <a:p>
            <a:pPr algn="just">
              <a:lnSpc>
                <a:spcPct val="150000"/>
              </a:lnSpc>
              <a:buNone/>
            </a:pPr>
            <a:r>
              <a:rPr lang="ru-RU" b="1" dirty="0" smtClean="0">
                <a:solidFill>
                  <a:schemeClr val="bg2">
                    <a:lumMod val="50000"/>
                  </a:schemeClr>
                </a:solidFill>
              </a:rPr>
              <a:t>		В своей работе стараюсь включать фольклор во все виды детской деятельности.</a:t>
            </a:r>
          </a:p>
          <a:p>
            <a:endParaRPr lang="ru-RU" dirty="0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5661667" y="773726"/>
            <a:ext cx="6096000" cy="1569660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ru-RU" sz="2400" b="1" dirty="0">
                <a:solidFill>
                  <a:schemeClr val="bg2">
                    <a:lumMod val="50000"/>
                  </a:schemeClr>
                </a:solidFill>
                <a:latin typeface="Arial Black" pitchFamily="34" charset="0"/>
              </a:rPr>
              <a:t>В адаптационный период произведения малого фольклора помогут при установлении контакта с ребенком</a:t>
            </a:r>
            <a:endParaRPr lang="ru-RU" sz="2400" dirty="0">
              <a:solidFill>
                <a:schemeClr val="bg2">
                  <a:lumMod val="50000"/>
                </a:schemeClr>
              </a:solidFill>
              <a:latin typeface="Arial Black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 rot="20968787">
            <a:off x="939713" y="450561"/>
            <a:ext cx="604204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b="1" i="1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«Баю, баю, баю, бай,»</a:t>
            </a:r>
          </a:p>
          <a:p>
            <a:pPr>
              <a:defRPr/>
            </a:pPr>
            <a:r>
              <a:rPr lang="ru-RU" b="1" i="1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«Ты, собачка, не лай!»</a:t>
            </a:r>
          </a:p>
        </p:txBody>
      </p:sp>
      <p:sp>
        <p:nvSpPr>
          <p:cNvPr id="9" name="Прямоугольник 8"/>
          <p:cNvSpPr/>
          <p:nvPr/>
        </p:nvSpPr>
        <p:spPr>
          <a:xfrm rot="361999">
            <a:off x="7641729" y="5834728"/>
            <a:ext cx="392476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i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Кто у нас </a:t>
            </a:r>
            <a:r>
              <a:rPr lang="ru-RU" b="1" i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хороший,</a:t>
            </a:r>
            <a:endParaRPr lang="ru-RU" b="1" i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ru-RU" b="1" i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Кто у нас пригожий?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618515" y="4173121"/>
            <a:ext cx="6096000" cy="156966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400" b="1" dirty="0">
                <a:solidFill>
                  <a:schemeClr val="bg2">
                    <a:lumMod val="50000"/>
                  </a:schemeClr>
                </a:solidFill>
                <a:latin typeface="Arial Black" panose="020B0A04020102020204" pitchFamily="34" charset="0"/>
                <a:cs typeface="Arial" pitchFamily="34" charset="0"/>
              </a:rPr>
              <a:t>Засыпание  для малышей в этот период становится мучительным. Ничто не успокоит дитя лучше чем, колыбельная песня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1140" y="1643046"/>
            <a:ext cx="3128010" cy="2346008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68188" y="2552349"/>
            <a:ext cx="2151710" cy="2868946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450313958"/>
      </p:ext>
    </p:extLst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566021" y="837075"/>
            <a:ext cx="11206399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400" b="1" dirty="0" smtClean="0">
                <a:solidFill>
                  <a:schemeClr val="bg2">
                    <a:lumMod val="50000"/>
                  </a:schemeClr>
                </a:solidFill>
              </a:rPr>
              <a:t>	</a:t>
            </a:r>
            <a:r>
              <a:rPr lang="ru-RU" sz="2400" b="1" dirty="0" smtClean="0">
                <a:solidFill>
                  <a:schemeClr val="bg2">
                    <a:lumMod val="50000"/>
                  </a:schemeClr>
                </a:solidFill>
                <a:latin typeface="Arial Black" pitchFamily="34" charset="0"/>
              </a:rPr>
              <a:t>Использование фольклора при </a:t>
            </a:r>
            <a:r>
              <a:rPr lang="ru-RU" sz="2400" b="1" dirty="0">
                <a:solidFill>
                  <a:schemeClr val="bg2">
                    <a:lumMod val="50000"/>
                  </a:schemeClr>
                </a:solidFill>
                <a:latin typeface="Arial Black" pitchFamily="34" charset="0"/>
              </a:rPr>
              <a:t>организации таких сложных для малышей режимных моментов, как кормление, одевание, </a:t>
            </a:r>
            <a:r>
              <a:rPr lang="ru-RU" sz="2400" b="1" dirty="0" smtClean="0">
                <a:solidFill>
                  <a:schemeClr val="bg2">
                    <a:lumMod val="50000"/>
                  </a:schemeClr>
                </a:solidFill>
                <a:latin typeface="Arial Black" pitchFamily="34" charset="0"/>
              </a:rPr>
              <a:t>умывание, этот приём увлекает </a:t>
            </a:r>
            <a:r>
              <a:rPr lang="ru-RU" sz="2400" b="1" dirty="0">
                <a:solidFill>
                  <a:schemeClr val="bg2">
                    <a:lumMod val="50000"/>
                  </a:schemeClr>
                </a:solidFill>
                <a:latin typeface="Arial Black" pitchFamily="34" charset="0"/>
              </a:rPr>
              <a:t>детей, помогает им сосредоточиться на определенной деятельности.</a:t>
            </a:r>
          </a:p>
          <a:p>
            <a:endParaRPr lang="ru-RU" sz="2400" b="1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 rot="21190664">
            <a:off x="2316913" y="6018359"/>
            <a:ext cx="25966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i="1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«Водичка, водичка…»</a:t>
            </a:r>
            <a:endParaRPr lang="ru-RU" b="1" i="1" dirty="0">
              <a:solidFill>
                <a:schemeClr val="accent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TextBox 5"/>
          <p:cNvSpPr txBox="1"/>
          <p:nvPr/>
        </p:nvSpPr>
        <p:spPr>
          <a:xfrm rot="263663">
            <a:off x="6606808" y="6013148"/>
            <a:ext cx="39416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i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«Вот они, сапожки</a:t>
            </a:r>
            <a:r>
              <a:rPr lang="ru-RU" b="1" i="1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…»</a:t>
            </a:r>
            <a:endParaRPr lang="ru-RU" b="1" i="1" dirty="0">
              <a:solidFill>
                <a:schemeClr val="accent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12720" y="2763374"/>
            <a:ext cx="2213610" cy="2951480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0610" y="2776067"/>
            <a:ext cx="2229090" cy="297212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241988631"/>
      </p:ext>
    </p:extLst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6833" y="1157701"/>
            <a:ext cx="6432715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chemeClr val="bg2">
                    <a:lumMod val="50000"/>
                  </a:schemeClr>
                </a:solidFill>
                <a:latin typeface="Arial Black" pitchFamily="34" charset="0"/>
              </a:rPr>
              <a:t>Фольклор может служить могучим средством для ознакомления детей с окружающим. Потешки, прибаутки, загадки дают возможность формировать представления о животных и птицах, так как образы фольклорных произведений </a:t>
            </a:r>
            <a:r>
              <a:rPr lang="ru-RU" sz="2400" b="1" dirty="0">
                <a:solidFill>
                  <a:schemeClr val="bg2">
                    <a:lumMod val="50000"/>
                  </a:schemeClr>
                </a:solidFill>
                <a:latin typeface="Arial Black" pitchFamily="34" charset="0"/>
              </a:rPr>
              <a:t>конкретны и </a:t>
            </a:r>
            <a:r>
              <a:rPr lang="ru-RU" sz="2400" b="1" dirty="0" smtClean="0">
                <a:solidFill>
                  <a:schemeClr val="bg2">
                    <a:lumMod val="50000"/>
                  </a:schemeClr>
                </a:solidFill>
                <a:latin typeface="Arial Black" pitchFamily="34" charset="0"/>
              </a:rPr>
              <a:t>содержательны. Заклички способствуют формированию интереса к наблюдению за объектами и явлениями природы. </a:t>
            </a:r>
            <a:endParaRPr lang="ru-RU" dirty="0">
              <a:solidFill>
                <a:schemeClr val="bg2">
                  <a:lumMod val="50000"/>
                </a:schemeClr>
              </a:solidFill>
              <a:latin typeface="Arial Black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861909" y="1218122"/>
            <a:ext cx="296824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i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«Солнышко – ведрышко,</a:t>
            </a:r>
          </a:p>
          <a:p>
            <a:r>
              <a:rPr lang="ru-RU" b="1" i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Взойди поскорей!»</a:t>
            </a:r>
            <a:endParaRPr lang="ru-RU" b="1" i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9260576" y="2607749"/>
            <a:ext cx="256961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i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Как у нашего кота</a:t>
            </a:r>
          </a:p>
          <a:p>
            <a:r>
              <a:rPr lang="ru-RU" b="1" i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Шубка очень хороша</a:t>
            </a:r>
            <a:endParaRPr lang="ru-RU" b="1" i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33700" y="3422650"/>
            <a:ext cx="2396490" cy="319532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72923" y="4183380"/>
            <a:ext cx="3244091" cy="2434590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72024" y="1907929"/>
            <a:ext cx="2726255" cy="204597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801155659"/>
      </p:ext>
    </p:extLst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C130AB10077A724C839E4986156325CC" ma:contentTypeVersion="17" ma:contentTypeDescription="Create a new document." ma:contentTypeScope="" ma:versionID="1de3df42ae0ee3a745416261f44d8f55">
  <xsd:schema xmlns:xsd="http://www.w3.org/2001/XMLSchema" xmlns:xs="http://www.w3.org/2001/XMLSchema" xmlns:p="http://schemas.microsoft.com/office/2006/metadata/properties" xmlns:ns3="f292e62f-e7af-4f2d-abe7-fcfc6bfeaf98" xmlns:ns4="2cd90d2f-c2fa-46b6-ac30-6e67ba23606c" targetNamespace="http://schemas.microsoft.com/office/2006/metadata/properties" ma:root="true" ma:fieldsID="86478132a2c51aca41e3630d4b437d77" ns3:_="" ns4:_="">
    <xsd:import namespace="f292e62f-e7af-4f2d-abe7-fcfc6bfeaf98"/>
    <xsd:import namespace="2cd90d2f-c2fa-46b6-ac30-6e67ba23606c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AutoKeyPoints" minOccurs="0"/>
                <xsd:element ref="ns3:MediaServiceKeyPoints" minOccurs="0"/>
                <xsd:element ref="ns3:MediaServiceDateTaken" minOccurs="0"/>
                <xsd:element ref="ns3:MediaServiceAutoTags" minOccurs="0"/>
                <xsd:element ref="ns3:MediaLengthInSeconds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Location" minOccurs="0"/>
                <xsd:element ref="ns3:MediaServiceObjectDetectorVersions" minOccurs="0"/>
                <xsd:element ref="ns3:MediaServiceSystemTags" minOccurs="0"/>
                <xsd:element ref="ns3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292e62f-e7af-4f2d-abe7-fcfc6bfeaf98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3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4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5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6" nillable="true" ma:displayName="Tags" ma:internalName="MediaServiceAutoTags" ma:readOnly="true">
      <xsd:simpleType>
        <xsd:restriction base="dms:Text"/>
      </xsd:simpleType>
    </xsd:element>
    <xsd:element name="MediaLengthInSeconds" ma:index="17" nillable="true" ma:displayName="MediaLengthInSeconds" ma:hidden="true" ma:internalName="MediaLengthInSeconds" ma:readOnly="true">
      <xsd:simpleType>
        <xsd:restriction base="dms:Unknown"/>
      </xsd:simpleType>
    </xsd:element>
    <xsd:element name="MediaServiceOCR" ma:index="18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9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20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21" nillable="true" ma:displayName="Location" ma:internalName="MediaServiceLocation" ma:readOnly="true">
      <xsd:simpleType>
        <xsd:restriction base="dms:Text"/>
      </xsd:simpleType>
    </xsd:element>
    <xsd:element name="MediaServiceObjectDetectorVersions" ma:index="22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ystemTags" ma:index="23" nillable="true" ma:displayName="MediaServiceSystemTags" ma:hidden="true" ma:internalName="MediaServiceSystemTags" ma:readOnly="true">
      <xsd:simpleType>
        <xsd:restriction base="dms:Note"/>
      </xsd:simpleType>
    </xsd:element>
    <xsd:element name="MediaServiceSearchProperties" ma:index="24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cd90d2f-c2fa-46b6-ac30-6e67ba23606c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2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1F755615-7201-4F9D-A9C9-DFC643B3C7CA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f292e62f-e7af-4f2d-abe7-fcfc6bfeaf98"/>
    <ds:schemaRef ds:uri="2cd90d2f-c2fa-46b6-ac30-6e67ba23606c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38807612-6356-4E4B-8C94-7BD27A16D1B5}">
  <ds:schemaRefs>
    <ds:schemaRef ds:uri="http://purl.org/dc/terms/"/>
    <ds:schemaRef ds:uri="http://schemas.openxmlformats.org/package/2006/metadata/core-properties"/>
    <ds:schemaRef ds:uri="http://schemas.microsoft.com/office/2006/documentManagement/types"/>
    <ds:schemaRef ds:uri="2cd90d2f-c2fa-46b6-ac30-6e67ba23606c"/>
    <ds:schemaRef ds:uri="f292e62f-e7af-4f2d-abe7-fcfc6bfeaf98"/>
    <ds:schemaRef ds:uri="http://purl.org/dc/elements/1.1/"/>
    <ds:schemaRef ds:uri="http://schemas.microsoft.com/office/2006/metadata/properties"/>
    <ds:schemaRef ds:uri="http://schemas.microsoft.com/office/infopath/2007/PartnerControls"/>
    <ds:schemaRef ds:uri="http://www.w3.org/XML/1998/namespace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941030FE-A2B9-4DAF-81E6-D8C49E11E527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1974</TotalTime>
  <Words>601</Words>
  <Application>Microsoft Office PowerPoint</Application>
  <PresentationFormat>Произвольный</PresentationFormat>
  <Paragraphs>56</Paragraphs>
  <Slides>17</Slides>
  <Notes>3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Поток</vt:lpstr>
      <vt:lpstr>«Фольклор, как средство  воспитания детей раннего возраста»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Вопросы для работы групп</dc:title>
  <dc:creator>Андреева Светлана Юрьевна</dc:creator>
  <cp:lastModifiedBy>Пользователь Windows</cp:lastModifiedBy>
  <cp:revision>157</cp:revision>
  <cp:lastPrinted>2024-02-27T09:06:20Z</cp:lastPrinted>
  <dcterms:created xsi:type="dcterms:W3CDTF">2024-01-31T04:29:48Z</dcterms:created>
  <dcterms:modified xsi:type="dcterms:W3CDTF">2024-11-01T08:35:27Z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0x010100C130AB10077A724C839E4986156325CC</vt:lpwstr>
  </property>
</Properties>
</file>