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58" r:id="rId4"/>
    <p:sldId id="259" r:id="rId5"/>
    <p:sldId id="260" r:id="rId6"/>
    <p:sldId id="269" r:id="rId7"/>
    <p:sldId id="261" r:id="rId8"/>
    <p:sldId id="262" r:id="rId9"/>
    <p:sldId id="267" r:id="rId10"/>
    <p:sldId id="264" r:id="rId11"/>
    <p:sldId id="265" r:id="rId12"/>
    <p:sldId id="270" r:id="rId13"/>
    <p:sldId id="268" r:id="rId14"/>
    <p:sldId id="266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3" autoAdjust="0"/>
    <p:restoredTop sz="94660"/>
  </p:normalViewPr>
  <p:slideViewPr>
    <p:cSldViewPr snapToGrid="0">
      <p:cViewPr varScale="1">
        <p:scale>
          <a:sx n="92" d="100"/>
          <a:sy n="92" d="100"/>
        </p:scale>
        <p:origin x="25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849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967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5710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455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3339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9275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1340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064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681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844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796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170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784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677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453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055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865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8759" y="3760008"/>
            <a:ext cx="7733395" cy="1646302"/>
          </a:xfrm>
        </p:spPr>
        <p:txBody>
          <a:bodyPr/>
          <a:lstStyle/>
          <a:p>
            <a:pPr algn="ctr"/>
            <a:r>
              <a:rPr lang="ru-RU" sz="4400" dirty="0" smtClean="0"/>
              <a:t>Проектная деятельность как эффективный способ формирования естественно-научной грамотности младших школьников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397827" y="488373"/>
            <a:ext cx="5205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92D050"/>
                </a:solidFill>
              </a:rPr>
              <a:t>Кириковская</a:t>
            </a:r>
            <a:r>
              <a:rPr lang="ru-RU" b="1" dirty="0" smtClean="0">
                <a:solidFill>
                  <a:srgbClr val="92D050"/>
                </a:solidFill>
              </a:rPr>
              <a:t> средняя школа</a:t>
            </a:r>
            <a:endParaRPr lang="ru-RU" b="1" dirty="0">
              <a:solidFill>
                <a:srgbClr val="92D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82691" y="5185064"/>
            <a:ext cx="3834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Учитель начальных классов Гаврилова </a:t>
            </a:r>
            <a:r>
              <a:rPr lang="ru-RU" dirty="0" err="1" smtClean="0"/>
              <a:t>Флюра</a:t>
            </a:r>
            <a:r>
              <a:rPr lang="ru-RU" dirty="0" smtClean="0"/>
              <a:t> </a:t>
            </a:r>
            <a:r>
              <a:rPr lang="ru-RU" dirty="0" err="1" smtClean="0"/>
              <a:t>Ильязовна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2454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66254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«3П» - Поиск и сбор информации (исследование)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918753"/>
            <a:ext cx="8596668" cy="5283400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Умение: Применять соответствующие естественно-научные знания для решения проблемы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 деятельности: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исследуют, экспериментируют, ищут, творят. Находят пути решения каждой проблемы.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«4П» -Продукт работы (оформление результатов)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Умение: Преобразовывать одну форму представления данных в другую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Умение: Анализировать, интерпретировать данные, делать соответствующие выводы.  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деятельности: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)анализ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полученных данных; 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формулирование выводов;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оформление конечных результатов. </a:t>
            </a:r>
          </a:p>
          <a:p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850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«5П» - Презентация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990173"/>
            <a:ext cx="8596668" cy="3880773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Умение: Анализировать, интерпретировать данные, делать соответствующие выводы.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деятельности: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представление продукта; 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оценка работы. 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860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Защита проекта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2" r="5267"/>
          <a:stretch/>
        </p:blipFill>
        <p:spPr>
          <a:xfrm>
            <a:off x="2291311" y="1510145"/>
            <a:ext cx="5943600" cy="488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21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7997" y="184727"/>
            <a:ext cx="4892193" cy="1320800"/>
          </a:xfrm>
        </p:spPr>
        <p:txBody>
          <a:bodyPr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9" y="0"/>
            <a:ext cx="5059176" cy="66086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065" y="0"/>
            <a:ext cx="4986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026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Вывод: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270000"/>
            <a:ext cx="8596668" cy="49227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/>
              <a:t> </a:t>
            </a:r>
            <a:r>
              <a:rPr lang="ru-RU" sz="3200" b="1" dirty="0" smtClean="0"/>
              <a:t>Проектная деятельность: </a:t>
            </a:r>
          </a:p>
          <a:p>
            <a:r>
              <a:rPr lang="ru-RU" sz="3200" dirty="0" smtClean="0"/>
              <a:t>способствует </a:t>
            </a:r>
            <a:r>
              <a:rPr lang="ru-RU" sz="3200" dirty="0"/>
              <a:t>формированию ключевых естественнонаучных компетенций </a:t>
            </a:r>
            <a:r>
              <a:rPr lang="ru-RU" sz="3200" dirty="0" smtClean="0"/>
              <a:t>учащихся;</a:t>
            </a:r>
          </a:p>
          <a:p>
            <a:r>
              <a:rPr lang="ru-RU" sz="3200" dirty="0" smtClean="0"/>
              <a:t>ставит </a:t>
            </a:r>
            <a:r>
              <a:rPr lang="ru-RU" sz="3200" dirty="0"/>
              <a:t>каждого ученика в позицию активного </a:t>
            </a:r>
            <a:r>
              <a:rPr lang="ru-RU" sz="3200" dirty="0" smtClean="0"/>
              <a:t>участника</a:t>
            </a:r>
            <a:r>
              <a:rPr lang="ru-RU" sz="3200" dirty="0"/>
              <a:t>;</a:t>
            </a:r>
          </a:p>
          <a:p>
            <a:r>
              <a:rPr lang="ru-RU" sz="3200" dirty="0" smtClean="0"/>
              <a:t>формирует </a:t>
            </a:r>
            <a:r>
              <a:rPr lang="ru-RU" sz="3200" dirty="0"/>
              <a:t>умения </a:t>
            </a:r>
            <a:r>
              <a:rPr lang="ru-RU" sz="3200" dirty="0" smtClean="0"/>
              <a:t>поиска информации;</a:t>
            </a:r>
          </a:p>
          <a:p>
            <a:r>
              <a:rPr lang="ru-RU" sz="3200" dirty="0" smtClean="0"/>
              <a:t>учит </a:t>
            </a:r>
            <a:r>
              <a:rPr lang="ru-RU" sz="3200" dirty="0"/>
              <a:t>слаженно работать в </a:t>
            </a:r>
            <a:r>
              <a:rPr lang="ru-RU" sz="3200" dirty="0" smtClean="0"/>
              <a:t>команде</a:t>
            </a:r>
            <a:r>
              <a:rPr lang="ru-RU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2206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9116" y="554182"/>
            <a:ext cx="8596668" cy="1320800"/>
          </a:xfrm>
        </p:spPr>
        <p:txBody>
          <a:bodyPr/>
          <a:lstStyle/>
          <a:p>
            <a:r>
              <a:rPr lang="ru-RU" dirty="0"/>
              <a:t>Естественнонаучная грамотность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9624" y="1681018"/>
            <a:ext cx="8596668" cy="3880773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определенный набор компетентностей, связанных со способностью применять полученные в школе умения и знания в жизненных ситуациях.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Естественнонаучно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грамотный человек стремится участвовать в аргументированном обсуждении проблем, относящихся к естественным наукам и технологиям, что требует от него следующих компетентностей: научно объяснять явления; понимать основные особенности естественнонаучного исследования; интерпретировать данные и использовать научные доказательства для получения выводов.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4260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/>
              <a:t>М</a:t>
            </a:r>
            <a:r>
              <a:rPr lang="ru-RU" sz="4400" dirty="0" smtClean="0"/>
              <a:t>етод </a:t>
            </a:r>
            <a:r>
              <a:rPr lang="ru-RU" sz="4400" dirty="0"/>
              <a:t>проектов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7790" y="1774223"/>
            <a:ext cx="8596668" cy="3880773"/>
          </a:xfrm>
        </p:spPr>
        <p:txBody>
          <a:bodyPr/>
          <a:lstStyle/>
          <a:p>
            <a:pPr marL="0" indent="0" algn="just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риентирован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только на интеграцию фактических знаний, но и на их применение и приобретение новых знаний.</a:t>
            </a:r>
          </a:p>
          <a:p>
            <a:pPr marL="0" indent="0" algn="just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Сочетает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теоретические знания и их практическое применение для решения конкретных проблем окружающей действительности в совместной деятельности школьников.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3986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Проекты: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800371"/>
            <a:ext cx="8596668" cy="3880773"/>
          </a:xfrm>
        </p:spPr>
        <p:txBody>
          <a:bodyPr/>
          <a:lstStyle/>
          <a:p>
            <a:pPr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«Спасем птиц зимой» (Информационный плакат)</a:t>
            </a:r>
          </a:p>
          <a:p>
            <a:pPr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«Лекарственные растения»  (Книжка)</a:t>
            </a:r>
          </a:p>
          <a:p>
            <a:pPr>
              <a:buFont typeface="Wingdings 3" charset="2"/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«Богатства моего края» (Информационный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плакат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Font typeface="Wingdings 3" charset="2"/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«Солнечная система» (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Лепбук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Font typeface="Wingdings 3" charset="2"/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«Защитим планету от мусора»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(Информационный плакат)</a:t>
            </a:r>
          </a:p>
          <a:p>
            <a:pPr>
              <a:buFont typeface="Wingdings 3" charset="2"/>
              <a:buAutoNum type="arabicPeriod"/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 3" charset="2"/>
              <a:buAutoNum type="arabicPeriod"/>
            </a:pPr>
            <a:endParaRPr lang="ru-RU" dirty="0" smtClean="0"/>
          </a:p>
          <a:p>
            <a:pPr>
              <a:buFont typeface="Wingdings 3" charset="2"/>
              <a:buAutoNum type="arabicPeriod"/>
            </a:pPr>
            <a:endParaRPr lang="ru-RU" dirty="0"/>
          </a:p>
          <a:p>
            <a:pPr>
              <a:buAutoNum type="arabicPeriod"/>
            </a:pPr>
            <a:endParaRPr lang="ru-RU" dirty="0" smtClean="0"/>
          </a:p>
          <a:p>
            <a:pPr>
              <a:buAutoNum type="arabicPeriod"/>
            </a:pPr>
            <a:endParaRPr lang="ru-RU" dirty="0" smtClean="0"/>
          </a:p>
          <a:p>
            <a:pPr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2793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t="10505" r="14047" b="8283"/>
          <a:stretch/>
        </p:blipFill>
        <p:spPr>
          <a:xfrm>
            <a:off x="6764482" y="383469"/>
            <a:ext cx="4094803" cy="57156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42" y="672352"/>
            <a:ext cx="5887640" cy="513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787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5" b="13131"/>
          <a:stretch/>
        </p:blipFill>
        <p:spPr>
          <a:xfrm>
            <a:off x="288512" y="405245"/>
            <a:ext cx="8212994" cy="479540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427" y="1704107"/>
            <a:ext cx="5691464" cy="489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35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050" y="552450"/>
            <a:ext cx="3559002" cy="30480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Проект «Защитим планету от мусора»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951" y="0"/>
            <a:ext cx="5163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33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9608" y="512618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«1П» - Проблема (погружение в проект)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9608" y="1173018"/>
            <a:ext cx="9960615" cy="38807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: Распознавать и формулировать цель исследования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 деятельности: 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 целеполагание.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«2П» - Проектирование (планирование работы)	</a:t>
            </a:r>
            <a:endParaRPr lang="ru-RU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Умение: Выдвигать объяснительные гипотезы и предлагать способы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деятельности: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Постановка проблем.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определение способа представления результатов; (плакат или презентация)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распределение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обязанностей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 членами группы.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111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85164" y="1787238"/>
            <a:ext cx="4294908" cy="184265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Лист планирования и продвижения по заданию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t="7096" r="5309" b="10538"/>
          <a:stretch/>
        </p:blipFill>
        <p:spPr>
          <a:xfrm>
            <a:off x="803562" y="193964"/>
            <a:ext cx="5181602" cy="631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23325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153</TotalTime>
  <Words>321</Words>
  <Application>Microsoft Office PowerPoint</Application>
  <PresentationFormat>Широкоэкранный</PresentationFormat>
  <Paragraphs>53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Times New Roman</vt:lpstr>
      <vt:lpstr>Trebuchet MS</vt:lpstr>
      <vt:lpstr>Wingdings 3</vt:lpstr>
      <vt:lpstr>Грань</vt:lpstr>
      <vt:lpstr>Проектная деятельность как эффективный способ формирования естественно-научной грамотности младших школьников  </vt:lpstr>
      <vt:lpstr>Естественнонаучная грамотность</vt:lpstr>
      <vt:lpstr>Метод проектов </vt:lpstr>
      <vt:lpstr>Проекты: </vt:lpstr>
      <vt:lpstr>Презентация PowerPoint</vt:lpstr>
      <vt:lpstr>Презентация PowerPoint</vt:lpstr>
      <vt:lpstr>Проект «Защитим планету от мусора»</vt:lpstr>
      <vt:lpstr>«1П» - Проблема (погружение в проект) </vt:lpstr>
      <vt:lpstr>Лист планирования и продвижения по заданию </vt:lpstr>
      <vt:lpstr>«3П» - Поиск и сбор информации (исследование)    </vt:lpstr>
      <vt:lpstr>«5П» - Презентация</vt:lpstr>
      <vt:lpstr>Защита проекта </vt:lpstr>
      <vt:lpstr>Презентация PowerPoint</vt:lpstr>
      <vt:lpstr>Вывод: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естественно- научной грамотности младших школьников через проектную деятельность</dc:title>
  <dc:creator>KIRIKOVO_12</dc:creator>
  <cp:lastModifiedBy>КСШ4</cp:lastModifiedBy>
  <cp:revision>13</cp:revision>
  <dcterms:created xsi:type="dcterms:W3CDTF">2022-04-19T07:46:24Z</dcterms:created>
  <dcterms:modified xsi:type="dcterms:W3CDTF">2022-04-25T06:26:21Z</dcterms:modified>
</cp:coreProperties>
</file>