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22"/>
  </p:notesMasterIdLst>
  <p:handoutMasterIdLst>
    <p:handoutMasterId r:id="rId23"/>
  </p:handoutMasterIdLst>
  <p:sldIdLst>
    <p:sldId id="857" r:id="rId2"/>
    <p:sldId id="927" r:id="rId3"/>
    <p:sldId id="929" r:id="rId4"/>
    <p:sldId id="931" r:id="rId5"/>
    <p:sldId id="930" r:id="rId6"/>
    <p:sldId id="944" r:id="rId7"/>
    <p:sldId id="859" r:id="rId8"/>
    <p:sldId id="935" r:id="rId9"/>
    <p:sldId id="933" r:id="rId10"/>
    <p:sldId id="937" r:id="rId11"/>
    <p:sldId id="940" r:id="rId12"/>
    <p:sldId id="370" r:id="rId13"/>
    <p:sldId id="444" r:id="rId14"/>
    <p:sldId id="386" r:id="rId15"/>
    <p:sldId id="443" r:id="rId16"/>
    <p:sldId id="408" r:id="rId17"/>
    <p:sldId id="900" r:id="rId18"/>
    <p:sldId id="941" r:id="rId19"/>
    <p:sldId id="942" r:id="rId20"/>
    <p:sldId id="936" r:id="rId21"/>
  </p:sldIdLst>
  <p:sldSz cx="11880850" cy="7164388"/>
  <p:notesSz cx="6797675" cy="9928225"/>
  <p:defaultTextStyle>
    <a:defPPr>
      <a:defRPr lang="ru-RU"/>
    </a:defPPr>
    <a:lvl1pPr marL="0" algn="l" defTabSz="10411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0555" algn="l" defTabSz="10411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1104" algn="l" defTabSz="10411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1659" algn="l" defTabSz="10411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2206" algn="l" defTabSz="10411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2767" algn="l" defTabSz="10411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3315" algn="l" defTabSz="10411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3870" algn="l" defTabSz="10411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4426" algn="l" defTabSz="10411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4EEA93E-411F-45A5-8EF8-62F0E8D0DA98}">
          <p14:sldIdLst>
            <p14:sldId id="857"/>
            <p14:sldId id="927"/>
            <p14:sldId id="929"/>
            <p14:sldId id="931"/>
            <p14:sldId id="930"/>
            <p14:sldId id="944"/>
            <p14:sldId id="859"/>
            <p14:sldId id="935"/>
            <p14:sldId id="933"/>
            <p14:sldId id="937"/>
            <p14:sldId id="940"/>
            <p14:sldId id="370"/>
            <p14:sldId id="444"/>
            <p14:sldId id="386"/>
            <p14:sldId id="443"/>
            <p14:sldId id="408"/>
            <p14:sldId id="900"/>
            <p14:sldId id="941"/>
            <p14:sldId id="942"/>
            <p14:sldId id="9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7">
          <p15:clr>
            <a:srgbClr val="A4A3A4"/>
          </p15:clr>
        </p15:guide>
        <p15:guide id="2" pos="37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E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09" autoAdjust="0"/>
    <p:restoredTop sz="94058" autoAdjust="0"/>
  </p:normalViewPr>
  <p:slideViewPr>
    <p:cSldViewPr>
      <p:cViewPr varScale="1">
        <p:scale>
          <a:sx n="65" d="100"/>
          <a:sy n="65" d="100"/>
        </p:scale>
        <p:origin x="558" y="78"/>
      </p:cViewPr>
      <p:guideLst>
        <p:guide orient="horz" pos="2257"/>
        <p:guide pos="37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08" y="-7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51784-54F6-426E-87DC-1A3CF8FA5B1E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E22A-C109-4224-9CC9-5E37112E0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18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546F4-3602-4837-BFFD-3E3B4BA3A09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2738" y="744538"/>
            <a:ext cx="61722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ru-RU" dirty="0" err="1"/>
              <a:t>Енка</a:t>
            </a:r>
            <a:r>
              <a:rPr lang="ru-RU" dirty="0"/>
              <a:t> </a:t>
            </a:r>
            <a:r>
              <a:rPr lang="ru-RU" dirty="0" err="1"/>
              <a:t>стра</a:t>
            </a:r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E0C06-5FE1-4F23-A7EB-1A222EB9C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7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0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05" algn="l" defTabSz="9130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009" algn="l" defTabSz="9130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521" algn="l" defTabSz="9130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020" algn="l" defTabSz="9130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525" algn="l" defTabSz="9130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038" algn="l" defTabSz="9130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532" algn="l" defTabSz="9130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043" algn="l" defTabSz="9130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DD6C6-8A6A-47F8-A248-5B768140B54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13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97021" y="238813"/>
            <a:ext cx="11298688" cy="6304661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3" tIns="54411" rIns="108823" bIns="54411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75017" y="5593156"/>
            <a:ext cx="11334331" cy="139107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4" y="1671691"/>
            <a:ext cx="10098723" cy="1859636"/>
          </a:xfrm>
        </p:spPr>
        <p:txBody>
          <a:bodyPr anchor="b">
            <a:normAutofit/>
          </a:bodyPr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3714869"/>
            <a:ext cx="8316595" cy="153901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544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97021" y="238813"/>
            <a:ext cx="11298688" cy="149019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3" tIns="54411" rIns="108823" bIns="54411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75017" y="746098"/>
            <a:ext cx="11334331" cy="139107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6" y="1512482"/>
            <a:ext cx="2673191" cy="4687809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2" y="1512482"/>
            <a:ext cx="7821560" cy="4687810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71" y="2225605"/>
            <a:ext cx="10098723" cy="15357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30" y="4059821"/>
            <a:ext cx="8316595" cy="18308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2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3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3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4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97021" y="238813"/>
            <a:ext cx="11298688" cy="494820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3" tIns="54411" rIns="108823" bIns="54411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7857471" y="4391392"/>
            <a:ext cx="3737360" cy="7459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08823" tIns="54411" rIns="108823" bIns="5441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03298" y="4257358"/>
            <a:ext cx="7204019" cy="88811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08823" tIns="54411" rIns="108823" bIns="5441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675382" y="4270178"/>
            <a:ext cx="7104577" cy="808863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08823" tIns="54411" rIns="108823" bIns="5441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288440" y="4256192"/>
            <a:ext cx="4298103" cy="680658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08823" tIns="54411" rIns="108823" bIns="5441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75017" y="4239875"/>
            <a:ext cx="11334331" cy="138928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108823" tIns="54411" rIns="108823" bIns="5441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562" y="2573622"/>
            <a:ext cx="10098723" cy="1592086"/>
          </a:xfrm>
        </p:spPr>
        <p:txBody>
          <a:bodyPr anchor="t">
            <a:normAutofit/>
          </a:bodyPr>
          <a:lstStyle>
            <a:lvl1pPr algn="ctr">
              <a:defRPr sz="5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6625" y="1501668"/>
            <a:ext cx="8338597" cy="981788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54411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2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3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4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5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6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7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9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79182" y="2798888"/>
            <a:ext cx="4966195" cy="36012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035472" y="2798888"/>
            <a:ext cx="4966195" cy="36012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183" y="2797761"/>
            <a:ext cx="4966195" cy="668344"/>
          </a:xfrm>
        </p:spPr>
        <p:txBody>
          <a:bodyPr anchor="ctr"/>
          <a:lstStyle>
            <a:lvl1pPr marL="0" indent="0" algn="ctr">
              <a:buNone/>
              <a:defRPr sz="2900" b="0">
                <a:solidFill>
                  <a:schemeClr val="tx2"/>
                </a:solidFill>
                <a:latin typeface="+mj-lt"/>
              </a:defRPr>
            </a:lvl1pPr>
            <a:lvl2pPr marL="544114" indent="0">
              <a:buNone/>
              <a:defRPr sz="2400" b="1"/>
            </a:lvl2pPr>
            <a:lvl3pPr marL="1088227" indent="0">
              <a:buNone/>
              <a:defRPr sz="2100" b="1"/>
            </a:lvl3pPr>
            <a:lvl4pPr marL="1632341" indent="0">
              <a:buNone/>
              <a:defRPr sz="1900" b="1"/>
            </a:lvl4pPr>
            <a:lvl5pPr marL="2176455" indent="0">
              <a:buNone/>
              <a:defRPr sz="1900" b="1"/>
            </a:lvl5pPr>
            <a:lvl6pPr marL="2720569" indent="0">
              <a:buNone/>
              <a:defRPr sz="1900" b="1"/>
            </a:lvl6pPr>
            <a:lvl7pPr marL="3264682" indent="0">
              <a:buNone/>
              <a:defRPr sz="1900" b="1"/>
            </a:lvl7pPr>
            <a:lvl8pPr marL="3808796" indent="0">
              <a:buNone/>
              <a:defRPr sz="1900" b="1"/>
            </a:lvl8pPr>
            <a:lvl9pPr marL="4352910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062" y="3582195"/>
            <a:ext cx="4963419" cy="281766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9432" y="2797760"/>
            <a:ext cx="4966195" cy="668344"/>
          </a:xfrm>
        </p:spPr>
        <p:txBody>
          <a:bodyPr anchor="ctr"/>
          <a:lstStyle>
            <a:lvl1pPr marL="0" indent="0" algn="ctr">
              <a:buNone/>
              <a:defRPr sz="2900" b="0" i="0">
                <a:solidFill>
                  <a:schemeClr val="tx2"/>
                </a:solidFill>
                <a:latin typeface="+mj-lt"/>
              </a:defRPr>
            </a:lvl1pPr>
            <a:lvl2pPr marL="544114" indent="0">
              <a:buNone/>
              <a:defRPr sz="2400" b="1"/>
            </a:lvl2pPr>
            <a:lvl3pPr marL="1088227" indent="0">
              <a:buNone/>
              <a:defRPr sz="2100" b="1"/>
            </a:lvl3pPr>
            <a:lvl4pPr marL="1632341" indent="0">
              <a:buNone/>
              <a:defRPr sz="1900" b="1"/>
            </a:lvl4pPr>
            <a:lvl5pPr marL="2176455" indent="0">
              <a:buNone/>
              <a:defRPr sz="1900" b="1"/>
            </a:lvl5pPr>
            <a:lvl6pPr marL="2720569" indent="0">
              <a:buNone/>
              <a:defRPr sz="1900" b="1"/>
            </a:lvl6pPr>
            <a:lvl7pPr marL="3264682" indent="0">
              <a:buNone/>
              <a:defRPr sz="1900" b="1"/>
            </a:lvl7pPr>
            <a:lvl8pPr marL="3808796" indent="0">
              <a:buNone/>
              <a:defRPr sz="1900" b="1"/>
            </a:lvl8pPr>
            <a:lvl9pPr marL="4352910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7" y="3582195"/>
            <a:ext cx="4966195" cy="281766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97021" y="238813"/>
            <a:ext cx="11298688" cy="149019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3" tIns="54411" rIns="108823" bIns="54411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75017" y="746098"/>
            <a:ext cx="11334331" cy="1389287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97021" y="238813"/>
            <a:ext cx="11298688" cy="149019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3" tIns="54411" rIns="108823" bIns="54411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085" y="3741403"/>
            <a:ext cx="4356312" cy="199010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714"/>
              </a:spcAft>
              <a:buNone/>
              <a:defRPr sz="2100">
                <a:solidFill>
                  <a:schemeClr val="tx2"/>
                </a:solidFill>
              </a:defRPr>
            </a:lvl1pPr>
            <a:lvl2pPr marL="544114" indent="0">
              <a:buNone/>
              <a:defRPr sz="1400"/>
            </a:lvl2pPr>
            <a:lvl3pPr marL="1088227" indent="0">
              <a:buNone/>
              <a:defRPr sz="1200"/>
            </a:lvl3pPr>
            <a:lvl4pPr marL="1632341" indent="0">
              <a:buNone/>
              <a:defRPr sz="1100"/>
            </a:lvl4pPr>
            <a:lvl5pPr marL="2176455" indent="0">
              <a:buNone/>
              <a:defRPr sz="1100"/>
            </a:lvl5pPr>
            <a:lvl6pPr marL="2720569" indent="0">
              <a:buNone/>
              <a:defRPr sz="1100"/>
            </a:lvl6pPr>
            <a:lvl7pPr marL="3264682" indent="0">
              <a:buNone/>
              <a:defRPr sz="1100"/>
            </a:lvl7pPr>
            <a:lvl8pPr marL="3808796" indent="0">
              <a:buNone/>
              <a:defRPr sz="1100"/>
            </a:lvl8pPr>
            <a:lvl9pPr marL="4352910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75017" y="746098"/>
            <a:ext cx="11334331" cy="139107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188085" y="2388129"/>
            <a:ext cx="4356312" cy="1308695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320" y="1910503"/>
            <a:ext cx="5072588" cy="3980216"/>
          </a:xfrm>
        </p:spPr>
        <p:txBody>
          <a:bodyPr anchor="ctr"/>
          <a:lstStyle>
            <a:lvl1pPr>
              <a:buClr>
                <a:schemeClr val="bg1"/>
              </a:buClr>
              <a:defRPr sz="26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21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9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900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97021" y="238813"/>
            <a:ext cx="11298688" cy="6304661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3" tIns="54411" rIns="108823" bIns="54411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75017" y="5593156"/>
            <a:ext cx="11334331" cy="139107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017" y="353797"/>
            <a:ext cx="4953791" cy="2538494"/>
          </a:xfrm>
        </p:spPr>
        <p:txBody>
          <a:bodyPr anchor="b">
            <a:normAutofit/>
          </a:bodyPr>
          <a:lstStyle>
            <a:lvl1pPr algn="l">
              <a:defRPr sz="33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5453" y="2909980"/>
            <a:ext cx="4961355" cy="2529648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rgbClr val="FFFFFF"/>
                </a:solidFill>
              </a:defRPr>
            </a:lvl1pPr>
            <a:lvl2pPr marL="544114" indent="0">
              <a:buNone/>
              <a:defRPr sz="1400"/>
            </a:lvl2pPr>
            <a:lvl3pPr marL="1088227" indent="0">
              <a:buNone/>
              <a:defRPr sz="1200"/>
            </a:lvl3pPr>
            <a:lvl4pPr marL="1632341" indent="0">
              <a:buNone/>
              <a:defRPr sz="1100"/>
            </a:lvl4pPr>
            <a:lvl5pPr marL="2176455" indent="0">
              <a:buNone/>
              <a:defRPr sz="1100"/>
            </a:lvl5pPr>
            <a:lvl6pPr marL="2720569" indent="0">
              <a:buNone/>
              <a:defRPr sz="1100"/>
            </a:lvl6pPr>
            <a:lvl7pPr marL="3264682" indent="0">
              <a:buNone/>
              <a:defRPr sz="1100"/>
            </a:lvl7pPr>
            <a:lvl8pPr marL="3808796" indent="0">
              <a:buNone/>
              <a:defRPr sz="1100"/>
            </a:lvl8pPr>
            <a:lvl9pPr marL="4352910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9078" y="1432877"/>
            <a:ext cx="4633532" cy="3056806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800">
                <a:solidFill>
                  <a:schemeClr val="bg1"/>
                </a:solidFill>
              </a:defRPr>
            </a:lvl1pPr>
            <a:lvl2pPr marL="544114" indent="0">
              <a:buNone/>
              <a:defRPr sz="3300"/>
            </a:lvl2pPr>
            <a:lvl3pPr marL="1088227" indent="0">
              <a:buNone/>
              <a:defRPr sz="2900"/>
            </a:lvl3pPr>
            <a:lvl4pPr marL="1632341" indent="0">
              <a:buNone/>
              <a:defRPr sz="2400"/>
            </a:lvl4pPr>
            <a:lvl5pPr marL="2176455" indent="0">
              <a:buNone/>
              <a:defRPr sz="2400"/>
            </a:lvl5pPr>
            <a:lvl6pPr marL="2720569" indent="0">
              <a:buNone/>
              <a:defRPr sz="2400"/>
            </a:lvl6pPr>
            <a:lvl7pPr marL="3264682" indent="0">
              <a:buNone/>
              <a:defRPr sz="2400"/>
            </a:lvl7pPr>
            <a:lvl8pPr marL="3808796" indent="0">
              <a:buNone/>
              <a:defRPr sz="2400"/>
            </a:lvl8pPr>
            <a:lvl9pPr marL="435291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97021" y="238813"/>
            <a:ext cx="11298688" cy="25791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3" tIns="54411" rIns="108823" bIns="54411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75017" y="1754459"/>
            <a:ext cx="11334331" cy="1389287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43" y="353443"/>
            <a:ext cx="10692765" cy="1308695"/>
          </a:xfrm>
          <a:prstGeom prst="rect">
            <a:avLst/>
          </a:prstGeom>
        </p:spPr>
        <p:txBody>
          <a:bodyPr vert="horz" lIns="108823" tIns="54411" rIns="108823" bIns="54411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9188" y="6529397"/>
            <a:ext cx="4920067" cy="381437"/>
          </a:xfrm>
          <a:prstGeom prst="rect">
            <a:avLst/>
          </a:prstGeom>
        </p:spPr>
        <p:txBody>
          <a:bodyPr vert="horz" lIns="108823" tIns="54411" rIns="108823" bIns="54411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60BE020-E3D2-4B40-A05B-7CD782450F67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95" y="6529397"/>
            <a:ext cx="4920069" cy="381437"/>
          </a:xfrm>
          <a:prstGeom prst="rect">
            <a:avLst/>
          </a:prstGeom>
        </p:spPr>
        <p:txBody>
          <a:bodyPr vert="horz" lIns="108823" tIns="54411" rIns="108823" bIns="54411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85643" y="6529396"/>
            <a:ext cx="1509567" cy="381437"/>
          </a:xfrm>
          <a:prstGeom prst="rect">
            <a:avLst/>
          </a:prstGeom>
        </p:spPr>
        <p:txBody>
          <a:bodyPr vert="horz" lIns="108823" tIns="54411" rIns="108823" bIns="54411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082" y="2794996"/>
            <a:ext cx="9625688" cy="3604859"/>
          </a:xfrm>
          <a:prstGeom prst="rect">
            <a:avLst/>
          </a:prstGeom>
        </p:spPr>
        <p:txBody>
          <a:bodyPr vert="horz" lIns="108823" tIns="54411" rIns="108823" bIns="5441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649" r:id="rId12"/>
  </p:sldLayoutIdLst>
  <p:txStyles>
    <p:titleStyle>
      <a:lvl1pPr algn="ctr" defTabSz="1088227" rtl="0" eaLnBrk="1" latinLnBrk="0" hangingPunct="1">
        <a:spcBef>
          <a:spcPct val="0"/>
        </a:spcBef>
        <a:buNone/>
        <a:defRPr sz="52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6468" indent="-326468" algn="l" defTabSz="1088227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9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11" indent="-326468" algn="l" defTabSz="1088227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18325" indent="-272057" algn="l" defTabSz="1088227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60284" indent="-272057" algn="l" defTabSz="1088227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741164" indent="-272057" algn="l" defTabSz="1088227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5pPr>
      <a:lvl6pPr marL="2122044" indent="-272057" algn="l" defTabSz="1088227" rtl="0" eaLnBrk="1" latinLnBrk="0" hangingPunct="1">
        <a:spcBef>
          <a:spcPts val="457"/>
        </a:spcBef>
        <a:buClr>
          <a:schemeClr val="accent1"/>
        </a:buClr>
        <a:buFont typeface="Symbol" pitchFamily="18" charset="2"/>
        <a:buChar char="*"/>
        <a:defRPr sz="1700" kern="1200">
          <a:solidFill>
            <a:schemeClr val="tx2"/>
          </a:solidFill>
          <a:latin typeface="+mn-lt"/>
          <a:ea typeface="+mn-ea"/>
          <a:cs typeface="+mn-cs"/>
        </a:defRPr>
      </a:lvl6pPr>
      <a:lvl7pPr marL="2502923" indent="-272057" algn="l" defTabSz="1088227" rtl="0" eaLnBrk="1" latinLnBrk="0" hangingPunct="1">
        <a:spcBef>
          <a:spcPts val="457"/>
        </a:spcBef>
        <a:buClr>
          <a:schemeClr val="accent1"/>
        </a:buClr>
        <a:buFont typeface="Symbol" pitchFamily="18" charset="2"/>
        <a:buChar char="*"/>
        <a:defRPr sz="1700" kern="1200">
          <a:solidFill>
            <a:schemeClr val="tx2"/>
          </a:solidFill>
          <a:latin typeface="+mn-lt"/>
          <a:ea typeface="+mn-ea"/>
          <a:cs typeface="+mn-cs"/>
        </a:defRPr>
      </a:lvl7pPr>
      <a:lvl8pPr marL="2883803" indent="-272057" algn="l" defTabSz="1088227" rtl="0" eaLnBrk="1" latinLnBrk="0" hangingPunct="1">
        <a:spcBef>
          <a:spcPts val="457"/>
        </a:spcBef>
        <a:buClr>
          <a:schemeClr val="accent1"/>
        </a:buClr>
        <a:buFont typeface="Symbol" pitchFamily="18" charset="2"/>
        <a:buChar char="*"/>
        <a:defRPr sz="1700" kern="1200">
          <a:solidFill>
            <a:schemeClr val="tx2"/>
          </a:solidFill>
          <a:latin typeface="+mn-lt"/>
          <a:ea typeface="+mn-ea"/>
          <a:cs typeface="+mn-cs"/>
        </a:defRPr>
      </a:lvl8pPr>
      <a:lvl9pPr marL="3264682" indent="-272057" algn="l" defTabSz="1088227" rtl="0" eaLnBrk="1" latinLnBrk="0" hangingPunct="1">
        <a:spcBef>
          <a:spcPts val="457"/>
        </a:spcBef>
        <a:buClr>
          <a:schemeClr val="accent1"/>
        </a:buClr>
        <a:buFont typeface="Symbol" pitchFamily="18" charset="2"/>
        <a:buChar char="*"/>
        <a:defRPr sz="17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4" algn="l" defTabSz="1088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7" algn="l" defTabSz="1088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1" algn="l" defTabSz="1088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5" algn="l" defTabSz="1088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69" algn="l" defTabSz="1088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2" algn="l" defTabSz="1088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796" algn="l" defTabSz="1088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0" algn="l" defTabSz="1088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oecd.org/pisa/pisa-for-schools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shop.prosv.ru/metapredmetnye-rezultaty--standartizirovannye-materialy-dlya-promezhutochnoj-attestacii--6-klass--varianty-1-21726" TargetMode="External"/><Relationship Id="rId3" Type="http://schemas.openxmlformats.org/officeDocument/2006/relationships/hyperlink" Target="https://shop.prosv.ru/metapredmetnye-rezultaty-standartizirovannye-materialy-dlya-ocenki-chitatelskoj-gramotnosti-9-klass-posobie-dlya-uchitelya2799" TargetMode="External"/><Relationship Id="rId7" Type="http://schemas.openxmlformats.org/officeDocument/2006/relationships/hyperlink" Target="https://shop.prosv.ru/metapredmetnye-rezultaty--standartizirovannye-materialy-dlya-promezhutochnoj-attestacii--7-klass--posobie-dlya-uchitelya1689" TargetMode="External"/><Relationship Id="rId2" Type="http://schemas.openxmlformats.org/officeDocument/2006/relationships/hyperlink" Target="https://shop.prosv.ru/metapredmetnye-rezultaty-standartizirovannye-materialy-dlya-ocenki-chitatelskoj-gramotnosti-9-klass-varianty-1-4280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hop.prosv.ru/metapredmetnye-rezultaty--standartizirovannye-materialy-dlya-promezhutochnoj-attestacii--7-klass--varianty-1-410490" TargetMode="External"/><Relationship Id="rId5" Type="http://schemas.openxmlformats.org/officeDocument/2006/relationships/hyperlink" Target="https://shop.prosv.ru/metapredmetnye-rezultaty--standartizirovannye-materialy-dlya-promezhutochnoj-attestacii--8-klass--posobie-dlya-uchitelya1690" TargetMode="External"/><Relationship Id="rId4" Type="http://schemas.openxmlformats.org/officeDocument/2006/relationships/hyperlink" Target="https://shop.prosv.ru/metapredmetnye-rezultaty--standartizirovannye-materialy-dlya-promezhutochnoj-attestacii--8-klass--varianty-1-4169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chitatelskaya-gramotnost-sbornik-etalonnyx-zadanij-vypusk-1-chast-215098" TargetMode="External"/><Relationship Id="rId2" Type="http://schemas.openxmlformats.org/officeDocument/2006/relationships/hyperlink" Target="https://shop.prosv.ru/chitatelskaya-gramotnost-sbornik-etalonnyx-zadanij-vypusk-1-chast-11509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abirint.ru/books/762924/" TargetMode="External"/><Relationship Id="rId4" Type="http://schemas.openxmlformats.org/officeDocument/2006/relationships/hyperlink" Target="https://www.labirint.ru/books/762925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l.kipk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yskills.ru/" TargetMode="External"/><Relationship Id="rId2" Type="http://schemas.openxmlformats.org/officeDocument/2006/relationships/hyperlink" Target="http://www.centeroko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support/demonstratsionnye-materialya/%D0%A7%D0%93_5_2019_%D0%B4%D0%B5%D0%BC%D0%BE%D0%B2%D0%B5%D1%80%D1%81%D0%B8%D1%8F.pdf" TargetMode="External"/><Relationship Id="rId2" Type="http://schemas.openxmlformats.org/officeDocument/2006/relationships/hyperlink" Target="http://skiv.instrao.ru/support/demonstratsionnye-materialya/%D0%A7%D0%93_2019_%D0%BE%D1%81%D0%BD%D0%BE%D0%B2%D0%BD%D1%8B%D0%B5%20%D0%BF%D0%BE%D0%B4%D1%85%D0%BE%D0%B4%D1%8B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iv.instrao.ru/support/demonstratsionnye-materialya/%D0%A7%D0%93_7_2019_%D1%85%D0%B0%D1%80%D0%B0%D0%BA%D1%82%D0%B5%D1%80%D0%B8%D1%81%D1%82%D0%B8%D0%BA%D0%B8%20%D0%B8%20%D1%81%D0%B8%D1%81%D1%82%D0%B5%D0%BC%D0%B0%20%D0%BE%D1%86%D0%B5%D0%BD%D0%B8%D0%B2%D0%B0%D0%BD%D0%B8%D1%8F.pdf" TargetMode="External"/><Relationship Id="rId5" Type="http://schemas.openxmlformats.org/officeDocument/2006/relationships/hyperlink" Target="http://skiv.instrao.ru/support/demonstratsionnye-materialya/%D0%A7%D0%93_7_2019_%D0%B4%D0%B5%D0%BC%D0%BE%D0%B2%D0%B5%D1%80%D1%81%D0%B8%D1%8F.pdf" TargetMode="External"/><Relationship Id="rId4" Type="http://schemas.openxmlformats.org/officeDocument/2006/relationships/hyperlink" Target="http://skiv.instrao.ru/support/demonstratsionnye-materialya/%D0%A7%D0%93_5_2019_%D1%85%D0%B0%D1%80%D0%B0%D0%BA%D1%82%D0%B5%D1%80%D0%B8%D1%81%D1%82%D0%B8%D0%BA%D0%B8%20%D0%B8%20%D1%81%D0%B8%D1%81%D1%82%D0%B5%D0%BC%D0%B0%20%D0%BE%D1%86%D0%B5%D0%BD%D0%B8%D0%B2%D0%B0%D0%BD%D0%B8%D1%8F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enteroko.ru/pisa18/pisa2018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059" y="1205930"/>
            <a:ext cx="10296737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>
              <a:latin typeface="Times New Roman"/>
              <a:ea typeface="Calibri"/>
            </a:endParaRPr>
          </a:p>
          <a:p>
            <a:pPr marL="0" indent="0" algn="ctr">
              <a:buNone/>
            </a:pPr>
            <a:endParaRPr lang="ru-RU" sz="4000" dirty="0">
              <a:latin typeface="Times New Roman"/>
              <a:ea typeface="Calibri"/>
            </a:endParaRPr>
          </a:p>
          <a:p>
            <a:pPr marL="0" indent="0" algn="ctr">
              <a:buNone/>
            </a:pPr>
            <a:r>
              <a:rPr lang="ru-RU" sz="4000" dirty="0">
                <a:latin typeface="Times New Roman"/>
                <a:ea typeface="Calibri"/>
              </a:rPr>
              <a:t>Обзор методической литературы, сайтов,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/>
                <a:ea typeface="Calibri"/>
              </a:rPr>
              <a:t>в которых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4000" dirty="0">
                <a:latin typeface="Times New Roman"/>
                <a:ea typeface="Calibri"/>
              </a:rPr>
              <a:t>есть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4000" dirty="0">
                <a:latin typeface="Times New Roman"/>
                <a:ea typeface="Calibri"/>
              </a:rPr>
              <a:t>задачи, направленные на формирование читательской грамотности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59" y="286919"/>
            <a:ext cx="10296737" cy="3429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505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_truhina\Desktop\IMG_20200420_1157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545" y="2214042"/>
            <a:ext cx="338437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825" y="286918"/>
            <a:ext cx="5328593" cy="5383508"/>
          </a:xfrm>
        </p:spPr>
        <p:txBody>
          <a:bodyPr/>
          <a:lstStyle/>
          <a:p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Читательская грамотность школьника (5-9 классы): книга для учителя /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 О.М. Александрова ,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М.А. Аристова, И.П. Васильевых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и др.; под ред. И.Н. </a:t>
            </a:r>
            <a:r>
              <a:rPr lang="ru-RU" sz="2400" dirty="0" err="1">
                <a:solidFill>
                  <a:schemeClr val="tx1"/>
                </a:solidFill>
              </a:rPr>
              <a:t>Добротиной</a:t>
            </a:r>
            <a:r>
              <a:rPr lang="ru-RU" sz="2400" dirty="0">
                <a:solidFill>
                  <a:schemeClr val="tx1"/>
                </a:solidFill>
              </a:rPr>
              <a:t>. – М.: Российский учебник: </a:t>
            </a:r>
            <a:r>
              <a:rPr lang="ru-RU" sz="2400" dirty="0" err="1">
                <a:solidFill>
                  <a:schemeClr val="tx1"/>
                </a:solidFill>
              </a:rPr>
              <a:t>Вентана</a:t>
            </a:r>
            <a:r>
              <a:rPr lang="ru-RU" sz="2400" dirty="0">
                <a:solidFill>
                  <a:schemeClr val="tx1"/>
                </a:solidFill>
              </a:rPr>
              <a:t>-Граф, 2018. – 144 с.</a:t>
            </a:r>
          </a:p>
        </p:txBody>
      </p:sp>
    </p:spTree>
    <p:extLst>
      <p:ext uri="{BB962C8B-B14F-4D97-AF65-F5344CB8AC3E}">
        <p14:creationId xmlns:p14="http://schemas.microsoft.com/office/powerpoint/2010/main" val="2571178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2059" y="286918"/>
            <a:ext cx="10548966" cy="1423067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Русский язык. Сборник задач по формированию читательской грамотности. 8 – 11 классы: учеб. пособие для </a:t>
            </a:r>
            <a:r>
              <a:rPr lang="ru-RU" sz="2000" dirty="0" err="1">
                <a:solidFill>
                  <a:schemeClr val="tx1"/>
                </a:solidFill>
              </a:rPr>
              <a:t>общеобразоват</a:t>
            </a:r>
            <a:r>
              <a:rPr lang="ru-RU" sz="2000" dirty="0">
                <a:solidFill>
                  <a:schemeClr val="tx1"/>
                </a:solidFill>
              </a:rPr>
              <a:t>. организаций / (С.Ю. Гончарук и др.). – М.: Просвещение, 2019.  - 208 с.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92063" y="1671714"/>
            <a:ext cx="5364386" cy="600349"/>
          </a:xfrm>
        </p:spPr>
        <p:txBody>
          <a:bodyPr>
            <a:normAutofit/>
          </a:bodyPr>
          <a:lstStyle/>
          <a:p>
            <a:pPr algn="ctr"/>
            <a:endParaRPr lang="ru-RU" sz="24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9825" y="2308525"/>
            <a:ext cx="5688632" cy="379395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237446" y="1671714"/>
            <a:ext cx="4851347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96" y="1899721"/>
            <a:ext cx="5112569" cy="5264667"/>
          </a:xfrm>
        </p:spPr>
      </p:pic>
    </p:spTree>
    <p:extLst>
      <p:ext uri="{BB962C8B-B14F-4D97-AF65-F5344CB8AC3E}">
        <p14:creationId xmlns:p14="http://schemas.microsoft.com/office/powerpoint/2010/main" val="2137643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941" y="519994"/>
            <a:ext cx="9737037" cy="1287416"/>
          </a:xfrm>
        </p:spPr>
        <p:txBody>
          <a:bodyPr anchor="ctr" anchorCtr="0">
            <a:noAutofit/>
          </a:bodyPr>
          <a:lstStyle/>
          <a:p>
            <a:pPr algn="ctr"/>
            <a:r>
              <a:rPr lang="ru-RU" sz="3898" b="1" dirty="0">
                <a:solidFill>
                  <a:schemeClr val="tx1"/>
                </a:solidFill>
                <a:latin typeface="Arial Narrow" panose="020B0606020202030204" pitchFamily="34" charset="0"/>
              </a:rPr>
              <a:t>Диагностические работы по читательской грамотности</a:t>
            </a:r>
          </a:p>
        </p:txBody>
      </p:sp>
      <p:pic>
        <p:nvPicPr>
          <p:cNvPr id="9" name="Содержимое 4" descr="http://catalog.prosv.ru/images/medium/a05309db-31b0-11e3-995b-0050569c0d55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4642" y="1997000"/>
            <a:ext cx="2614276" cy="3413955"/>
          </a:xfrm>
        </p:spPr>
      </p:pic>
      <p:grpSp>
        <p:nvGrpSpPr>
          <p:cNvPr id="3" name="Группа 2"/>
          <p:cNvGrpSpPr/>
          <p:nvPr/>
        </p:nvGrpSpPr>
        <p:grpSpPr>
          <a:xfrm>
            <a:off x="1135589" y="5695188"/>
            <a:ext cx="9752096" cy="530463"/>
            <a:chOff x="1165329" y="5129504"/>
            <a:chExt cx="10007496" cy="544355"/>
          </a:xfrm>
        </p:grpSpPr>
        <p:sp>
          <p:nvSpPr>
            <p:cNvPr id="5" name="TextBox 4"/>
            <p:cNvSpPr txBox="1"/>
            <p:nvPr/>
          </p:nvSpPr>
          <p:spPr>
            <a:xfrm>
              <a:off x="1909822" y="5273749"/>
              <a:ext cx="9245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949" dirty="0">
                  <a:latin typeface="Arial Narrow" panose="020B0606020202030204" pitchFamily="34" charset="0"/>
                  <a:hlinkClick r:id="rId4"/>
                </a:rPr>
                <a:t>/</a:t>
              </a:r>
              <a:endParaRPr lang="ru-RU" sz="1949" dirty="0">
                <a:latin typeface="Arial Narrow" panose="020B0606020202030204" pitchFamily="34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1165329" y="5129504"/>
              <a:ext cx="10007496" cy="2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Содержимое 4" descr="http://catalog.prosv.ru/images/medium/d70e6eb9-b64f-11e2-82db-0050569c0d55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3942" y="1949696"/>
            <a:ext cx="2315837" cy="3508564"/>
          </a:xfrm>
          <a:prstGeom prst="rect">
            <a:avLst/>
          </a:prstGeom>
        </p:spPr>
      </p:pic>
      <p:pic>
        <p:nvPicPr>
          <p:cNvPr id="13" name="Рисунок 5" descr="http://catalog.prosv.ru/images/medium/ac4d0a74-0625-11e2-b57c-0050569c0d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82" y="1949696"/>
            <a:ext cx="2102577" cy="349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6" descr="http://catalog.prosv.ru/images/medium/ac4d0a81-0625-11e2-b57c-0050569c0d5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639" y="1927251"/>
            <a:ext cx="2114012" cy="351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721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5258" y="427891"/>
            <a:ext cx="11345593" cy="5532021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https://shop.prosv.ru/metapredmetnye-rezultaty-standartizirovannye-materialy-dlya-ocenki-chitatelskoj-gramotnosti-9-klass-varianty-1-42800</a:t>
            </a:r>
            <a:r>
              <a:rPr lang="ru-RU" dirty="0">
                <a:solidFill>
                  <a:schemeClr val="tx1"/>
                </a:solidFill>
              </a:rPr>
              <a:t> (тесты 9 класс)</a:t>
            </a:r>
          </a:p>
          <a:p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https://shop.prosv.ru/metapredmetnye-rezultaty-standartizirovannye-materialy-dlya-ocenki-chitatelskoj-gramotnosti-9-klass-posobie-dlya-uchitelya2799</a:t>
            </a:r>
            <a:r>
              <a:rPr lang="ru-RU" dirty="0">
                <a:solidFill>
                  <a:schemeClr val="tx1"/>
                </a:solidFill>
              </a:rPr>
              <a:t> (пособие для учителя, 9 класс)</a:t>
            </a:r>
          </a:p>
          <a:p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https://shop.prosv.ru/metapredmetnye-rezultaty--standartizirovannye-materialy-dlya-promezhutochnoj-attestacii--8-klass--varianty-1-41691</a:t>
            </a:r>
            <a:r>
              <a:rPr lang="ru-RU" dirty="0">
                <a:solidFill>
                  <a:schemeClr val="tx1"/>
                </a:solidFill>
              </a:rPr>
              <a:t> (тесты 8 класс)</a:t>
            </a:r>
          </a:p>
          <a:p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https://shop.prosv.ru/metapredmetnye-rezultaty--standartizirovannye-materialy-dlya-promezhutochnoj-attestacii--8-klass--posobie-dlya-uchitelya1690</a:t>
            </a:r>
            <a:r>
              <a:rPr lang="ru-RU" dirty="0">
                <a:solidFill>
                  <a:schemeClr val="tx1"/>
                </a:solidFill>
              </a:rPr>
              <a:t> (пособие для учителя 8 класс)</a:t>
            </a:r>
          </a:p>
          <a:p>
            <a:r>
              <a:rPr lang="en-US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https://shop.prosv.ru/metapredmetnye-rezultaty--standartizirovannye-materialy-dlya-promezhutochnoj-attestacii--7-klass--varianty-1-410490</a:t>
            </a:r>
            <a:r>
              <a:rPr lang="ru-RU" dirty="0">
                <a:solidFill>
                  <a:schemeClr val="tx1"/>
                </a:solidFill>
              </a:rPr>
              <a:t> (тесты 7 класс)</a:t>
            </a:r>
          </a:p>
          <a:p>
            <a:r>
              <a:rPr lang="en-US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https://shop.prosv.ru/metapredmetnye-rezultaty--standartizirovannye-materialy-dlya-prom</a:t>
            </a:r>
            <a:endParaRPr lang="ru-RU" dirty="0">
              <a:solidFill>
                <a:schemeClr val="tx1"/>
              </a:solid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 err="1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ezhutochnoj</a:t>
            </a:r>
            <a:r>
              <a:rPr lang="en-US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dirty="0" err="1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attestacii</a:t>
            </a:r>
            <a:r>
              <a:rPr lang="en-US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--7-klass--posobie-dlya-uchitelya1689</a:t>
            </a:r>
            <a:r>
              <a:rPr lang="ru-RU" dirty="0">
                <a:solidFill>
                  <a:schemeClr val="tx1"/>
                </a:solidFill>
              </a:rPr>
              <a:t> (пособие для учителя 7 класс)</a:t>
            </a:r>
          </a:p>
          <a:p>
            <a:r>
              <a:rPr lang="en-US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https://shop.prosv.ru/metapredmetnye-rezultaty--standartizirovannye-materialy-dlya-promezhutochnoj-attestacii--6-klass--varianty-1-21726</a:t>
            </a:r>
            <a:r>
              <a:rPr lang="ru-RU" dirty="0">
                <a:solidFill>
                  <a:schemeClr val="tx1"/>
                </a:solidFill>
              </a:rPr>
              <a:t> (тесты 6 класс, 1-2 варианты)</a:t>
            </a:r>
          </a:p>
        </p:txBody>
      </p:sp>
    </p:spTree>
    <p:extLst>
      <p:ext uri="{BB962C8B-B14F-4D97-AF65-F5344CB8AC3E}">
        <p14:creationId xmlns:p14="http://schemas.microsoft.com/office/powerpoint/2010/main" val="3112477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1068968" y="2257356"/>
            <a:ext cx="9801701" cy="3485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/>
          <a:srcRect l="60930" t="32348" r="24158" b="14312"/>
          <a:stretch/>
        </p:blipFill>
        <p:spPr bwMode="auto">
          <a:xfrm>
            <a:off x="2019374" y="2054729"/>
            <a:ext cx="3026409" cy="3920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210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https://shop.prosv.ru/chitatelskaya-gramotnost-sbornik-etalonnyx-zadanij-vypusk-1-chast-115099</a:t>
            </a:r>
            <a:r>
              <a:rPr lang="ru-RU" dirty="0"/>
              <a:t>  (Выпуск 1, часть 1 (5 класс)</a:t>
            </a:r>
          </a:p>
          <a:p>
            <a:r>
              <a:rPr lang="en-US" dirty="0">
                <a:hlinkClick r:id="rId3"/>
              </a:rPr>
              <a:t>https://shop.prosv.ru/chitatelskaya-gramotnost-sbornik-etalonnyx-zadanij-vypusk-1-chast-215098</a:t>
            </a:r>
            <a:r>
              <a:rPr lang="ru-RU" dirty="0"/>
              <a:t> (выпуск 1, часть 2(7 класс)</a:t>
            </a:r>
          </a:p>
          <a:p>
            <a:r>
              <a:rPr lang="en-US" dirty="0">
                <a:hlinkClick r:id="rId4"/>
              </a:rPr>
              <a:t>https://www.labirint.ru/books/762925/</a:t>
            </a:r>
            <a:r>
              <a:rPr lang="ru-RU" dirty="0"/>
              <a:t> (выпуск 2, часть 2, 8-9 класс)</a:t>
            </a:r>
          </a:p>
          <a:p>
            <a:r>
              <a:rPr lang="en-US" dirty="0">
                <a:hlinkClick r:id="rId5"/>
              </a:rPr>
              <a:t>https://www.labirint.ru/books/762924/</a:t>
            </a:r>
            <a:r>
              <a:rPr lang="ru-RU" dirty="0"/>
              <a:t> (выпуск 2, часть 1, 6 класс)</a:t>
            </a:r>
          </a:p>
        </p:txBody>
      </p:sp>
    </p:spTree>
    <p:extLst>
      <p:ext uri="{BB962C8B-B14F-4D97-AF65-F5344CB8AC3E}">
        <p14:creationId xmlns:p14="http://schemas.microsoft.com/office/powerpoint/2010/main" val="4128303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898" b="1" dirty="0">
                <a:solidFill>
                  <a:schemeClr val="tx1"/>
                </a:solidFill>
                <a:latin typeface="Arial Narrow" panose="020B0606020202030204" pitchFamily="34" charset="0"/>
              </a:rPr>
              <a:t>Как устроены сборники эталонных заданий?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857" y="2070026"/>
            <a:ext cx="10369152" cy="4740919"/>
          </a:xfrm>
        </p:spPr>
        <p:txBody>
          <a:bodyPr>
            <a:noAutofit/>
          </a:bodyPr>
          <a:lstStyle/>
          <a:p>
            <a:pPr algn="just"/>
            <a:r>
              <a:rPr lang="ru-RU" sz="2339" dirty="0"/>
              <a:t>В сборнике несколько работ. Работа представляет собой текст и ряд заданий к нему. Тексты сопровождаются рисунками, картами, схемами, есть задания, где необходимо работать со сносками и условными обозначениями. </a:t>
            </a:r>
          </a:p>
          <a:p>
            <a:pPr algn="just"/>
            <a:r>
              <a:rPr lang="ru-RU" sz="2339" dirty="0"/>
              <a:t>Сначала идут работы, к которым есть подробные ответы и комментарии. В комментариях объяснено, что проверяет каждое задание, какой ход рассуждений приводит к верному ответу и почему одни ответы считаются правильными, а другие – нет. Ученики могут побыть в роли учителей, оценивая свои ответы и ответы других учеников. </a:t>
            </a:r>
          </a:p>
          <a:p>
            <a:pPr algn="just"/>
            <a:r>
              <a:rPr lang="ru-RU" sz="2339" dirty="0"/>
              <a:t>Дальше идут работы, к заданиям которых комментариев нет или почти нет, но есть ответы в конце тетради. </a:t>
            </a:r>
          </a:p>
        </p:txBody>
      </p:sp>
    </p:spTree>
    <p:extLst>
      <p:ext uri="{BB962C8B-B14F-4D97-AF65-F5344CB8AC3E}">
        <p14:creationId xmlns:p14="http://schemas.microsoft.com/office/powerpoint/2010/main" val="2191496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857" y="1926010"/>
            <a:ext cx="10296737" cy="47525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59" y="413842"/>
            <a:ext cx="10296737" cy="108012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hlinkClick r:id="rId2"/>
              </a:rPr>
              <a:t>https://dl.kipk.ru</a:t>
            </a:r>
            <a:r>
              <a:rPr lang="ru-RU" b="1" dirty="0"/>
              <a:t>     </a:t>
            </a:r>
            <a:r>
              <a:rPr lang="ru-RU" dirty="0"/>
              <a:t>КК ИПК</a:t>
            </a:r>
          </a:p>
        </p:txBody>
      </p:sp>
      <p:pic>
        <p:nvPicPr>
          <p:cNvPr id="6146" name="Picture 2" descr="D:\_truhina\Desktop\Безымянный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1" y="1349946"/>
            <a:ext cx="1130525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554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_truhina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809" y="341834"/>
            <a:ext cx="10873208" cy="605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809" y="353443"/>
            <a:ext cx="11089232" cy="130869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494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_truhina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857" y="1781994"/>
            <a:ext cx="1022513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59" y="286918"/>
            <a:ext cx="10296737" cy="149507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Место для задач, сконструированных участниками курса ПК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 «Формирование и оценка читательской грамотности учащихся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средствами предметов “Русский язык” и “Литература”»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5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434975"/>
            <a:ext cx="10656888" cy="6049963"/>
          </a:xfrm>
        </p:spPr>
        <p:txBody>
          <a:bodyPr/>
          <a:lstStyle/>
          <a:p>
            <a:pPr algn="ctr"/>
            <a:endParaRPr lang="ru-RU" dirty="0">
              <a:solidFill>
                <a:schemeClr val="tx1"/>
              </a:solidFill>
              <a:hlinkClick r:id="rId2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hlinkClick r:id="rId2"/>
              </a:rPr>
              <a:t>http://www.centeroko.ru</a:t>
            </a:r>
            <a:r>
              <a:rPr lang="en-US" dirty="0">
                <a:hlinkClick r:id="rId2"/>
              </a:rPr>
              <a:t>/</a:t>
            </a:r>
            <a:r>
              <a:rPr lang="en-US" dirty="0"/>
              <a:t> </a:t>
            </a:r>
            <a:r>
              <a:rPr lang="ru-RU" dirty="0"/>
              <a:t> (описание подходов, демонстрационные варианты)</a:t>
            </a:r>
          </a:p>
          <a:p>
            <a:pPr algn="ctr"/>
            <a:r>
              <a:rPr lang="ru-RU" dirty="0"/>
              <a:t>сайт МЦКО </a:t>
            </a:r>
            <a:r>
              <a:rPr lang="en-US" dirty="0">
                <a:hlinkClick r:id="rId3"/>
              </a:rPr>
              <a:t>https://myskills.ru/</a:t>
            </a:r>
            <a:r>
              <a:rPr lang="ru-RU" dirty="0"/>
              <a:t> (электронная версия)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4"/>
          <a:srcRect l="12026" r="64564" b="60764"/>
          <a:stretch/>
        </p:blipFill>
        <p:spPr bwMode="auto">
          <a:xfrm>
            <a:off x="1115890" y="2574082"/>
            <a:ext cx="9217024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8658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833" y="2286050"/>
            <a:ext cx="10657184" cy="4248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«…начав с понимания литературного текста, нужно подхватывать развитие этого навыка на других предметах и учить понимать любой текст — и математический, и естественно-научный, и справочный… Это и есть функциональная грамотность: я читаю и понимаю любой текст. На этом построены все западные исследования — PIRLS, TIMSS. Повторяю: они не измеряют скорость, они проверяют навыки работы с информацией вообще…»</a:t>
            </a:r>
          </a:p>
          <a:p>
            <a:pPr marL="0" indent="0">
              <a:buNone/>
            </a:pPr>
            <a:r>
              <a:rPr lang="ru-RU" dirty="0"/>
              <a:t>«Учителя в основной школе являются предметниками, им нужно «пройти предмет», они не понимают важности достижения </a:t>
            </a:r>
            <a:r>
              <a:rPr lang="ru-RU" dirty="0" err="1"/>
              <a:t>метапредметных</a:t>
            </a:r>
            <a:r>
              <a:rPr lang="ru-RU" dirty="0"/>
              <a:t> результатов (подчеркну, что </a:t>
            </a:r>
            <a:r>
              <a:rPr lang="ru-RU" b="1" dirty="0"/>
              <a:t>смысловое чтение — это универсальный навык функциональной грамотности</a:t>
            </a:r>
            <a:r>
              <a:rPr lang="ru-RU" dirty="0"/>
              <a:t>). Необходимо давать больше заданий не на формальный пересказ, не тренировку только памяти и восприятия, а на развитие умений работать с информацией, которая представлена в тексте, используя для этого умственные операции — сравнения, анализа, классификации, обобщения. Чтобы решить эту проблему в массовой практике, учителей следует готовить к профессиональной деятельности и-на-че: чтобы они создавали условия для поисковой, исследовательской деятельности своих учеников, для развития навыков критического мышления, становления готовности к самообучению».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59" y="286918"/>
            <a:ext cx="10296737" cy="1639092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Наталья Федоровна Виноградова,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Член-корреспондент РАО, доктор педагогических наук, профессор, заслуженный деятель науки РФ, заведующая Центром начального общего образования ФГБНУ «Институт стратегии развития образования РАО».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4294967295"/>
          </p:nvPr>
        </p:nvPicPr>
        <p:blipFill rotWithShape="1">
          <a:blip r:embed="rId2"/>
          <a:srcRect l="6093" t="9922" r="48049" b="17018"/>
          <a:stretch/>
        </p:blipFill>
        <p:spPr bwMode="auto">
          <a:xfrm>
            <a:off x="539825" y="845890"/>
            <a:ext cx="10585176" cy="5672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3201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4860" y="1327336"/>
            <a:ext cx="1025504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000" b="1" dirty="0">
                <a:latin typeface="Tahoma" panose="020B0604030504040204" pitchFamily="34" charset="0"/>
              </a:rPr>
              <a:t>Читательская грамотность</a:t>
            </a:r>
          </a:p>
          <a:p>
            <a:pPr defTabSz="914400"/>
            <a:br>
              <a:rPr lang="ru-RU" sz="1800" dirty="0"/>
            </a:br>
            <a:br>
              <a:rPr lang="ru-RU" sz="1800" dirty="0">
                <a:latin typeface="Tahoma" panose="020B0604030504040204" pitchFamily="34" charset="0"/>
              </a:rPr>
            </a:br>
            <a:endParaRPr lang="ru-RU" sz="1800" dirty="0">
              <a:latin typeface="Tahoma" panose="020B0604030504040204" pitchFamily="34" charset="0"/>
            </a:endParaRPr>
          </a:p>
          <a:p>
            <a:pPr defTabSz="914400"/>
            <a:br>
              <a:rPr lang="ru-RU" sz="1800" dirty="0">
                <a:latin typeface="Tahoma" panose="020B0604030504040204" pitchFamily="34" charset="0"/>
              </a:rPr>
            </a:b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69278" y="2204499"/>
            <a:ext cx="9801701" cy="3926803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hlinkClick r:id="rId2" tooltip="Ссылка: /support/demonstratsionnye-materialya/ЧГ_2019_основные подходы.pdf"/>
              </a:rPr>
              <a:t> Основные подходы к оценке читательской грамотности учащихся основной школы</a:t>
            </a:r>
            <a:r>
              <a:rPr lang="ru-RU" dirty="0">
                <a:latin typeface="Tahoma" panose="020B0604030504040204" pitchFamily="34" charset="0"/>
              </a:rPr>
              <a:t>  </a:t>
            </a:r>
            <a:r>
              <a:rPr lang="ru-RU" i="1" dirty="0">
                <a:latin typeface="Tahoma" panose="020B0604030504040204" pitchFamily="34" charset="0"/>
                <a:hlinkClick r:id="rId2"/>
              </a:rPr>
              <a:t>Скачать</a:t>
            </a:r>
            <a:r>
              <a:rPr lang="ru-RU" i="1" dirty="0">
                <a:latin typeface="Tahoma" panose="020B0604030504040204" pitchFamily="34" charset="0"/>
              </a:rPr>
              <a:t> </a:t>
            </a:r>
            <a:endParaRPr lang="ru-RU" dirty="0">
              <a:latin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hlinkClick r:id="rId3"/>
              </a:rPr>
              <a:t> Диагностическая работа для учащихся 5 классов</a:t>
            </a:r>
            <a:r>
              <a:rPr lang="ru-RU" dirty="0">
                <a:latin typeface="Tahoma" panose="020B0604030504040204" pitchFamily="34" charset="0"/>
              </a:rPr>
              <a:t>  </a:t>
            </a:r>
            <a:r>
              <a:rPr lang="ru-RU" i="1" dirty="0">
                <a:latin typeface="Tahoma" panose="020B0604030504040204" pitchFamily="34" charset="0"/>
                <a:hlinkClick r:id="rId3"/>
              </a:rPr>
              <a:t>Скачать</a:t>
            </a:r>
            <a:br>
              <a:rPr lang="ru-RU" dirty="0">
                <a:latin typeface="Tahoma" panose="020B0604030504040204" pitchFamily="34" charset="0"/>
              </a:rPr>
            </a:br>
            <a:endParaRPr lang="ru-RU" dirty="0">
              <a:latin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hlinkClick r:id="rId4"/>
              </a:rPr>
              <a:t> Характеристики заданий и система оценивания (Демонстрационный вариант диагностической работы для учащихся 5 классов)</a:t>
            </a:r>
            <a:r>
              <a:rPr lang="ru-RU" dirty="0">
                <a:latin typeface="Tahoma" panose="020B0604030504040204" pitchFamily="34" charset="0"/>
              </a:rPr>
              <a:t>  </a:t>
            </a:r>
            <a:r>
              <a:rPr lang="ru-RU" i="1" dirty="0">
                <a:latin typeface="Tahoma" panose="020B0604030504040204" pitchFamily="34" charset="0"/>
                <a:hlinkClick r:id="rId4"/>
              </a:rPr>
              <a:t>Скачать</a:t>
            </a:r>
            <a:br>
              <a:rPr lang="ru-RU" dirty="0">
                <a:latin typeface="Tahoma" panose="020B0604030504040204" pitchFamily="34" charset="0"/>
              </a:rPr>
            </a:br>
            <a:endParaRPr lang="ru-RU" dirty="0">
              <a:latin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hlinkClick r:id="rId5"/>
              </a:rPr>
              <a:t> Диагностическая работа для учащихся 7 классов</a:t>
            </a:r>
            <a:r>
              <a:rPr lang="ru-RU" dirty="0">
                <a:latin typeface="Tahoma" panose="020B0604030504040204" pitchFamily="34" charset="0"/>
              </a:rPr>
              <a:t>  </a:t>
            </a:r>
            <a:r>
              <a:rPr lang="ru-RU" i="1" dirty="0">
                <a:latin typeface="Tahoma" panose="020B0604030504040204" pitchFamily="34" charset="0"/>
                <a:hlinkClick r:id="rId5"/>
              </a:rPr>
              <a:t>Скачать</a:t>
            </a:r>
            <a:br>
              <a:rPr lang="ru-RU" dirty="0">
                <a:latin typeface="Tahoma" panose="020B0604030504040204" pitchFamily="34" charset="0"/>
              </a:rPr>
            </a:br>
            <a:endParaRPr lang="ru-RU" dirty="0">
              <a:latin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hlinkClick r:id="rId6"/>
              </a:rPr>
              <a:t> Характеристики заданий и система оценивания (Демонстрационный вариант диагностической работы для учащихся 7 классов)</a:t>
            </a:r>
            <a:r>
              <a:rPr lang="ru-RU" dirty="0">
                <a:latin typeface="Tahoma" panose="020B0604030504040204" pitchFamily="34" charset="0"/>
              </a:rPr>
              <a:t>  </a:t>
            </a:r>
            <a:r>
              <a:rPr lang="ru-RU" i="1" dirty="0">
                <a:latin typeface="Tahoma" panose="020B0604030504040204" pitchFamily="34" charset="0"/>
                <a:hlinkClick r:id="rId6"/>
              </a:rPr>
              <a:t>Скачать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9278" y="299409"/>
            <a:ext cx="9801701" cy="102792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Какие материалы есть на сайте? </a:t>
            </a:r>
          </a:p>
        </p:txBody>
      </p:sp>
    </p:spTree>
    <p:extLst>
      <p:ext uri="{BB962C8B-B14F-4D97-AF65-F5344CB8AC3E}">
        <p14:creationId xmlns:p14="http://schemas.microsoft.com/office/powerpoint/2010/main" val="2080701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280" y="1493962"/>
            <a:ext cx="9801701" cy="463734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1. Ознакомьтесь с Диагностическими работами для 5 и 7 классов.</a:t>
            </a:r>
          </a:p>
          <a:p>
            <a:r>
              <a:rPr lang="ru-RU" dirty="0"/>
              <a:t>2. Особое внимание обратите на задания к текстам «Волшебник» (стр. 7) и «Чудо на своём месте» (стр. 9).</a:t>
            </a:r>
          </a:p>
          <a:p>
            <a:r>
              <a:rPr lang="ru-RU" dirty="0"/>
              <a:t>3. Проработайте документы «Характеристики заданий и система оценивания. Демонстрационный вариант диагностической работы для учащихся 5 классов» (стр. 7 -10) и «Характеристики заданий и система оценивания. Демонстрационный вариант диагностической работы для учащихся 7 классов» (стр. 9 – 13).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280" y="299411"/>
            <a:ext cx="9801701" cy="112254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Задание </a:t>
            </a:r>
          </a:p>
        </p:txBody>
      </p:sp>
    </p:spTree>
    <p:extLst>
      <p:ext uri="{BB962C8B-B14F-4D97-AF65-F5344CB8AC3E}">
        <p14:creationId xmlns:p14="http://schemas.microsoft.com/office/powerpoint/2010/main" val="286376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810" y="2798888"/>
            <a:ext cx="4536503" cy="360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http://skiv.instrao.ru/</a:t>
            </a:r>
            <a:endParaRPr lang="ru-RU" sz="3600" dirty="0"/>
          </a:p>
        </p:txBody>
      </p:sp>
      <p:pic>
        <p:nvPicPr>
          <p:cNvPr id="5" name="Picture 2" descr="D:\_truhina\Desktop\Безымянный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81" y="1926010"/>
            <a:ext cx="684076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496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Оценка читательской грамотности </a:t>
            </a:r>
          </a:p>
          <a:p>
            <a:pPr marL="0" indent="0" algn="ctr">
              <a:buNone/>
            </a:pPr>
            <a:r>
              <a:rPr lang="ru-RU" sz="3600" b="1" dirty="0"/>
              <a:t>в рамках международного исследования </a:t>
            </a:r>
          </a:p>
          <a:p>
            <a:pPr marL="0" indent="0" algn="ctr">
              <a:buNone/>
            </a:pPr>
            <a:r>
              <a:rPr lang="en-US" sz="3600" b="1" dirty="0"/>
              <a:t>PISA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55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FFFFFF"/>
                </a:solidFill>
              </a:rPr>
              <a:t>Центр оценки качества образования ИСРО РАО</a:t>
            </a:r>
            <a:br>
              <a:rPr lang="ru-RU" sz="24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http:/</a:t>
            </a:r>
            <a:r>
              <a:rPr lang="ru-RU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FFFFFF"/>
                </a:solidFill>
              </a:rPr>
              <a:t>/centeroko.ru/</a:t>
            </a:r>
            <a:r>
              <a:rPr lang="ru-RU" sz="2400" b="1" dirty="0">
                <a:solidFill>
                  <a:srgbClr val="FFFFFF"/>
                </a:solidFill>
              </a:rPr>
              <a:t> </a:t>
            </a:r>
            <a:br>
              <a:rPr lang="ru-RU" sz="2400" b="1" dirty="0">
                <a:solidFill>
                  <a:srgbClr val="FFFFFF"/>
                </a:solidFill>
              </a:rPr>
            </a:br>
            <a:endParaRPr lang="ru-RU" sz="2400" dirty="0"/>
          </a:p>
        </p:txBody>
      </p:sp>
      <p:pic>
        <p:nvPicPr>
          <p:cNvPr id="3074" name="Picture 2" descr="D:\_truhin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5" y="1133923"/>
            <a:ext cx="10945216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73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277" y="1277938"/>
            <a:ext cx="9771999" cy="36116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277" y="341833"/>
            <a:ext cx="9771999" cy="12241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Открытые материалы</a:t>
            </a:r>
            <a:br>
              <a:rPr lang="ru-RU" sz="2400" dirty="0"/>
            </a:br>
            <a:r>
              <a:rPr lang="en-US" sz="2400" b="1" dirty="0">
                <a:solidFill>
                  <a:schemeClr val="bg1"/>
                </a:solidFill>
                <a:hlinkClick r:id="rId2"/>
              </a:rPr>
              <a:t>http://centeroko.ru/pisa18/pisa2018.html</a:t>
            </a:r>
            <a:r>
              <a:rPr lang="ru-RU" sz="2400" b="1" dirty="0">
                <a:solidFill>
                  <a:schemeClr val="bg1"/>
                </a:solidFill>
              </a:rPr>
              <a:t>  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41" y="1349947"/>
            <a:ext cx="11467824" cy="549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26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14146</TotalTime>
  <Words>972</Words>
  <Application>Microsoft Office PowerPoint</Application>
  <PresentationFormat>Произвольный</PresentationFormat>
  <Paragraphs>52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Calibri</vt:lpstr>
      <vt:lpstr>Candara</vt:lpstr>
      <vt:lpstr>Symbol</vt:lpstr>
      <vt:lpstr>Tahoma</vt:lpstr>
      <vt:lpstr>Times New Roman</vt:lpstr>
      <vt:lpstr>Волна</vt:lpstr>
      <vt:lpstr>Презентация PowerPoint</vt:lpstr>
      <vt:lpstr>Презентация PowerPoint</vt:lpstr>
      <vt:lpstr>Презентация PowerPoint</vt:lpstr>
      <vt:lpstr>Какие материалы есть на сайте? </vt:lpstr>
      <vt:lpstr>Задание </vt:lpstr>
      <vt:lpstr>Презентация PowerPoint</vt:lpstr>
      <vt:lpstr>Презентация PowerPoint</vt:lpstr>
      <vt:lpstr>Центр оценки качества образования ИСРО РАО http:/ /centeroko.ru/  </vt:lpstr>
      <vt:lpstr>Открытые материалы http://centeroko.ru/pisa18/pisa2018.html   </vt:lpstr>
      <vt:lpstr>     Читательская грамотность школьника (5-9 классы): книга для учителя /  О.М. Александрова ,  М.А. Аристова, И.П. Васильевых  и др.; под ред. И.Н. Добротиной. – М.: Российский учебник: Вентана-Граф, 2018. – 144 с.</vt:lpstr>
      <vt:lpstr>Русский язык. Сборник задач по формированию читательской грамотности. 8 – 11 классы: учеб. пособие для общеобразоват. организаций / (С.Ю. Гончарук и др.). – М.: Просвещение, 2019.  - 208 с.</vt:lpstr>
      <vt:lpstr>Диагностические работы по читательской грамотности</vt:lpstr>
      <vt:lpstr>Презентация PowerPoint</vt:lpstr>
      <vt:lpstr>Презентация PowerPoint</vt:lpstr>
      <vt:lpstr>Презентация PowerPoint</vt:lpstr>
      <vt:lpstr>Как устроены сборники эталонных заданий?</vt:lpstr>
      <vt:lpstr>https://dl.kipk.ru     КК ИПК</vt:lpstr>
      <vt:lpstr>Презентация PowerPoint</vt:lpstr>
      <vt:lpstr>Место для задач, сконструированных участниками курса ПК  «Формирование и оценка читательской грамотности учащихся  средствами предметов “Русский язык” и “Литература”» </vt:lpstr>
      <vt:lpstr>Наталья Федоровна Виноградова, Член-корреспондент РАО, доктор педагогических наук, профессор, заслуженный деятель науки РФ, заведующая Центром начального общего образования ФГБНУ «Институт стратегии развития образования РАО».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Victoria Baranova</dc:creator>
  <cp:lastModifiedBy>Трухина Светлана Валентиновна</cp:lastModifiedBy>
  <cp:revision>463</cp:revision>
  <dcterms:created xsi:type="dcterms:W3CDTF">2016-12-10T16:25:45Z</dcterms:created>
  <dcterms:modified xsi:type="dcterms:W3CDTF">2021-03-16T08:12:00Z</dcterms:modified>
</cp:coreProperties>
</file>