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9"/>
  </p:notesMasterIdLst>
  <p:sldIdLst>
    <p:sldId id="352" r:id="rId2"/>
    <p:sldId id="354" r:id="rId3"/>
    <p:sldId id="530" r:id="rId4"/>
    <p:sldId id="531" r:id="rId5"/>
    <p:sldId id="355" r:id="rId6"/>
    <p:sldId id="356" r:id="rId7"/>
    <p:sldId id="358" r:id="rId8"/>
    <p:sldId id="359" r:id="rId9"/>
    <p:sldId id="357" r:id="rId10"/>
    <p:sldId id="514" r:id="rId11"/>
    <p:sldId id="360" r:id="rId12"/>
    <p:sldId id="402" r:id="rId13"/>
    <p:sldId id="532" r:id="rId14"/>
    <p:sldId id="390" r:id="rId15"/>
    <p:sldId id="391" r:id="rId16"/>
    <p:sldId id="392" r:id="rId17"/>
    <p:sldId id="39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7" d="100"/>
          <a:sy n="87" d="100"/>
        </p:scale>
        <p:origin x="150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58847-32C0-4CC0-B82E-7387E79F8B3E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6BF74-654C-4939-BA3B-DC4D4050BD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709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86200" y="8687240"/>
            <a:ext cx="2971800" cy="456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335CF35D-1303-4B66-B074-34C2880E3D9C}" type="slidenum">
              <a:rPr lang="ru-RU" altLang="ru-RU" sz="1200">
                <a:latin typeface="Times New Roman" panose="02020603050405020304" pitchFamily="18" charset="0"/>
              </a:rPr>
              <a:pPr algn="r"/>
              <a:t>1</a:t>
            </a:fld>
            <a:endParaRPr lang="ru-RU" altLang="ru-RU" sz="1200" dirty="0">
              <a:latin typeface="Times New Roman" panose="02020603050405020304" pitchFamily="18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889764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4639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0B5FC-6D3C-4975-A361-DFA2A70B3164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3860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1"/>
          <p:cNvSpPr>
            <a:spLocks noGrp="1" noChangeArrowheads="1"/>
          </p:cNvSpPr>
          <p:nvPr>
            <p:ph idx="1"/>
          </p:nvPr>
        </p:nvSpPr>
        <p:spPr>
          <a:xfrm>
            <a:off x="0" y="260648"/>
            <a:ext cx="8820472" cy="36004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endParaRPr lang="ru-RU" altLang="ru-RU" sz="3600" dirty="0">
              <a:solidFill>
                <a:schemeClr val="accent2">
                  <a:lumMod val="75000"/>
                </a:schemeClr>
              </a:solidFill>
              <a:latin typeface="Cambria" pitchFamily="18" charset="0"/>
              <a:ea typeface="Cambria" pitchFamily="18" charset="0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ru-RU" altLang="ru-RU" sz="3600" dirty="0">
              <a:solidFill>
                <a:schemeClr val="accent2">
                  <a:lumMod val="75000"/>
                </a:schemeClr>
              </a:solidFill>
              <a:latin typeface="Cambria" pitchFamily="18" charset="0"/>
              <a:ea typeface="Cambria" pitchFamily="18" charset="0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ru-RU" altLang="ru-RU" sz="3600" dirty="0">
              <a:solidFill>
                <a:schemeClr val="accent2">
                  <a:lumMod val="75000"/>
                </a:schemeClr>
              </a:solidFill>
              <a:latin typeface="Cambria" pitchFamily="18" charset="0"/>
              <a:ea typeface="Cambria" pitchFamily="18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ru-RU" altLang="ru-RU" sz="36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Особенности задач по формированию ЧГ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9813925" y="6518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391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Смешанные тексты</a:t>
            </a: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908720"/>
            <a:ext cx="8208912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507288" cy="93610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Составные тексты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001419"/>
          </a:xfrm>
        </p:spPr>
        <p:txBody>
          <a:bodyPr/>
          <a:lstStyle/>
          <a:p>
            <a:pPr marL="0" indent="34290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ru-RU" dirty="0">
                <a:latin typeface="Cambria" pitchFamily="18" charset="0"/>
                <a:ea typeface="Cambria" pitchFamily="18" charset="0"/>
              </a:rPr>
              <a:t>В составной текст объединяются тексты, содержащие взаимоисключающие или взаимодополняющие точки зрения их авторов. </a:t>
            </a:r>
          </a:p>
          <a:p>
            <a:pPr marL="0" indent="34290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ru-RU" dirty="0">
                <a:latin typeface="Cambria" pitchFamily="18" charset="0"/>
                <a:ea typeface="Cambria" pitchFamily="18" charset="0"/>
              </a:rPr>
              <a:t>Разные части составного текста могут быть похожи по формату (например, быть двумя сплошными текстами), а могут и различаться.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0960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Факторы, </a:t>
            </a:r>
            <a:b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определяющие трудность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499715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Формат (сплошные, несплошные, смешанные, составные).</a:t>
            </a:r>
          </a:p>
          <a:p>
            <a:r>
              <a:rPr lang="ru-RU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Количество гипертекстовых связей (один текст, множественный текст). </a:t>
            </a:r>
          </a:p>
          <a:p>
            <a:r>
              <a:rPr lang="ru-RU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Тип (описание, повествование, рассуждение, толкование, инструкция, переговоры).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  <a:ea typeface="Cambria" pitchFamily="18" charset="0"/>
                <a:sym typeface="Symbol"/>
              </a:rPr>
              <a:t></a:t>
            </a:r>
            <a:endParaRPr lang="ru-RU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Объем.</a:t>
            </a:r>
          </a:p>
          <a:p>
            <a:r>
              <a:rPr lang="ru-RU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Грамматическая сложность.</a:t>
            </a:r>
          </a:p>
          <a:p>
            <a:r>
              <a:rPr lang="ru-RU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Предполагаемая степень знакомства читателя с предметом описания.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900" dirty="0">
                <a:sym typeface="Symbol"/>
              </a:rPr>
              <a:t></a:t>
            </a:r>
            <a:r>
              <a:rPr lang="en-US" sz="1900" dirty="0">
                <a:sym typeface="Symbol"/>
              </a:rPr>
              <a:t>PISA</a:t>
            </a:r>
            <a:r>
              <a:rPr lang="ru-RU" sz="1900" dirty="0">
                <a:sym typeface="Symbol"/>
              </a:rPr>
              <a:t> опирается на типологию текстов, разработанную </a:t>
            </a:r>
            <a:r>
              <a:rPr lang="ru-RU" sz="1900" dirty="0" err="1">
                <a:sym typeface="Symbol"/>
              </a:rPr>
              <a:t>Э.Верлихом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1857921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Зависимость результатов выполнения заданий от типа текста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400600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>
                <a:latin typeface="Cambria" pitchFamily="18" charset="0"/>
                <a:ea typeface="Cambria" pitchFamily="18" charset="0"/>
              </a:rPr>
              <a:t>Наши школьники успешно справляются с заданиями, построенными на основе </a:t>
            </a:r>
            <a:r>
              <a:rPr lang="ru-RU" sz="2600" i="1" dirty="0">
                <a:latin typeface="Cambria" pitchFamily="18" charset="0"/>
                <a:ea typeface="Cambria" pitchFamily="18" charset="0"/>
              </a:rPr>
              <a:t>художественных текстов.</a:t>
            </a:r>
          </a:p>
          <a:p>
            <a:pPr marL="0" indent="3600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>
                <a:latin typeface="Cambria" pitchFamily="18" charset="0"/>
                <a:ea typeface="Cambria" pitchFamily="18" charset="0"/>
              </a:rPr>
              <a:t>Хуже – с чтением </a:t>
            </a:r>
            <a:r>
              <a:rPr lang="ru-RU" sz="2600" i="1" dirty="0">
                <a:latin typeface="Cambria" pitchFamily="18" charset="0"/>
                <a:ea typeface="Cambria" pitchFamily="18" charset="0"/>
              </a:rPr>
              <a:t>научных текстов, деловых текстов, текстов общественной сферы речи, </a:t>
            </a:r>
            <a:r>
              <a:rPr lang="ru-RU" sz="2600" dirty="0">
                <a:latin typeface="Cambria" pitchFamily="18" charset="0"/>
                <a:ea typeface="Cambria" pitchFamily="18" charset="0"/>
              </a:rPr>
              <a:t>что составляет основную долю нашего «неуспеха».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2600" dirty="0">
                <a:latin typeface="Cambria" pitchFamily="18" charset="0"/>
                <a:ea typeface="Cambria" pitchFamily="18" charset="0"/>
              </a:rPr>
              <a:t>Среди «неуспешных» вопросов к научным текстам (скорее, это научно-популярные тексты и тексты, в которых научная тематика связана с какой-либо общественной ситуацией) нет ни одного вопроса 4 и 5 уровня сложности, а ровно половину составляют вопросы 1 уровня.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Личные ситуации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544616"/>
          </a:xfrm>
        </p:spPr>
        <p:txBody>
          <a:bodyPr>
            <a:normAutofit fontScale="85000" lnSpcReduction="20000"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Личные ситуации </a:t>
            </a:r>
            <a:r>
              <a:rPr lang="ru-RU" dirty="0">
                <a:latin typeface="Cambria" pitchFamily="18" charset="0"/>
                <a:ea typeface="Cambria" pitchFamily="18" charset="0"/>
              </a:rPr>
              <a:t>относятся к текстам, которые предназначены для удовлетворения личных интересов, как практических, так и интеллектуальных. Эта категория также включает тексты, которые предназначены для поддержки и развития личных отношений между людьми: личные письма, художественная литература, биография и информационные тексты, которые предназначены для удовлетворения любопытства, а также для досуга.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Cambria" pitchFamily="18" charset="0"/>
                <a:ea typeface="Cambria" pitchFamily="18" charset="0"/>
              </a:rPr>
              <a:t>В цифровом формате эта категория включает персональные электронные письма, мгновенные сообщения, </a:t>
            </a:r>
            <a:r>
              <a:rPr lang="ru-RU" dirty="0" err="1">
                <a:latin typeface="Cambria" pitchFamily="18" charset="0"/>
                <a:ea typeface="Cambria" pitchFamily="18" charset="0"/>
              </a:rPr>
              <a:t>блоги</a:t>
            </a:r>
            <a:r>
              <a:rPr lang="ru-RU" dirty="0">
                <a:latin typeface="Cambria" pitchFamily="18" charset="0"/>
                <a:ea typeface="Cambria" pitchFamily="18" charset="0"/>
              </a:rPr>
              <a:t> дневникового типа.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Общественные ситуации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5446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Cambria" pitchFamily="18" charset="0"/>
                <a:ea typeface="Cambria" pitchFamily="18" charset="0"/>
              </a:rPr>
              <a:t>Общественная категория описывает чтение текстов, которые относятся к деятельности и заботам общества.</a:t>
            </a:r>
          </a:p>
          <a:p>
            <a:pPr algn="just"/>
            <a:r>
              <a:rPr lang="ru-RU" dirty="0">
                <a:latin typeface="Cambria" pitchFamily="18" charset="0"/>
                <a:ea typeface="Cambria" pitchFamily="18" charset="0"/>
              </a:rPr>
              <a:t>Данная категория включает официальные документы и информацию об общественных событиях.</a:t>
            </a:r>
          </a:p>
          <a:p>
            <a:pPr algn="just"/>
            <a:r>
              <a:rPr lang="ru-RU" dirty="0">
                <a:latin typeface="Cambria" pitchFamily="18" charset="0"/>
                <a:ea typeface="Cambria" pitchFamily="18" charset="0"/>
              </a:rPr>
              <a:t>В общем, тексты данной категории предполагают более или менее анонимные человеческие связи; они также включают </a:t>
            </a:r>
            <a:r>
              <a:rPr lang="ru-RU" dirty="0" err="1">
                <a:latin typeface="Cambria" pitchFamily="18" charset="0"/>
                <a:ea typeface="Cambria" pitchFamily="18" charset="0"/>
              </a:rPr>
              <a:t>блоги</a:t>
            </a:r>
            <a:r>
              <a:rPr lang="ru-RU" dirty="0">
                <a:latin typeface="Cambria" pitchFamily="18" charset="0"/>
                <a:ea typeface="Cambria" pitchFamily="18" charset="0"/>
              </a:rPr>
              <a:t> в виде форума, новостные </a:t>
            </a:r>
            <a:r>
              <a:rPr lang="ru-RU" dirty="0" err="1">
                <a:latin typeface="Cambria" pitchFamily="18" charset="0"/>
                <a:ea typeface="Cambria" pitchFamily="18" charset="0"/>
              </a:rPr>
              <a:t>веб-сайты</a:t>
            </a:r>
            <a:r>
              <a:rPr lang="ru-RU" dirty="0">
                <a:latin typeface="Cambria" pitchFamily="18" charset="0"/>
                <a:ea typeface="Cambria" pitchFamily="18" charset="0"/>
              </a:rPr>
              <a:t> и общественные заметки как в интернете, так и в печатных изданиях.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Учебные ситуации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54461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Cambria" pitchFamily="18" charset="0"/>
                <a:ea typeface="Cambria" pitchFamily="18" charset="0"/>
              </a:rPr>
              <a:t>Содержание учебных текстов обычно строится специально для учебных задач.</a:t>
            </a:r>
          </a:p>
          <a:p>
            <a:pPr algn="just"/>
            <a:r>
              <a:rPr lang="ru-RU" dirty="0">
                <a:latin typeface="Cambria" pitchFamily="18" charset="0"/>
                <a:ea typeface="Cambria" pitchFamily="18" charset="0"/>
              </a:rPr>
              <a:t>Классическими примерами таких текстов являются школьные учебники или электронные интерактивные обучающие программы.</a:t>
            </a:r>
          </a:p>
          <a:p>
            <a:pPr algn="just"/>
            <a:r>
              <a:rPr lang="ru-RU" dirty="0">
                <a:latin typeface="Cambria" pitchFamily="18" charset="0"/>
                <a:ea typeface="Cambria" pitchFamily="18" charset="0"/>
              </a:rPr>
              <a:t>Обучающее чтение обычно включает в себя получение информации как часть какого-то обучающего задания.</a:t>
            </a:r>
          </a:p>
          <a:p>
            <a:pPr algn="just"/>
            <a:r>
              <a:rPr lang="ru-RU" dirty="0">
                <a:latin typeface="Cambria" pitchFamily="18" charset="0"/>
                <a:ea typeface="Cambria" pitchFamily="18" charset="0"/>
              </a:rPr>
              <a:t>Это так называемое «чтение для обучения».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Деловые ситуации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760640"/>
          </a:xfrm>
        </p:spPr>
        <p:txBody>
          <a:bodyPr>
            <a:normAutofit fontScale="85000" lnSpcReduction="10000"/>
          </a:bodyPr>
          <a:lstStyle/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Cambria" pitchFamily="18" charset="0"/>
                <a:ea typeface="Cambria" pitchFamily="18" charset="0"/>
              </a:rPr>
              <a:t>Типичное задание деловой ситуации – это задание, которое включает в себя выполнение какого-то безотлагательного дела. 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Cambria" pitchFamily="18" charset="0"/>
                <a:ea typeface="Cambria" pitchFamily="18" charset="0"/>
              </a:rPr>
              <a:t>Таковым может быть поиск работы в соответствующем разделе газеты или в Интернете, инструкция о том, как приступить к работе и т.д. Это так называемое «чтение для дела». 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Cambria" pitchFamily="18" charset="0"/>
                <a:ea typeface="Cambria" pitchFamily="18" charset="0"/>
              </a:rPr>
              <a:t>Такие тексты включены в тест PISA, направленный, прежде всего, на то, чтобы оценить готовность молодых людей успешно функционировать за порогом обязательного школьного образования, применяя свои знания и умения в реальной жизни.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120448"/>
            <a:ext cx="7924800" cy="12972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err="1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Какие характеристики читательской грамотности учитываются тестом PI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SA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23305"/>
            <a:ext cx="8352928" cy="5230031"/>
          </a:xfrm>
          <a:prstGeom prst="rect">
            <a:avLst/>
          </a:prstGeom>
        </p:spPr>
        <p:txBody>
          <a:bodyPr lIns="76828" tIns="38414" rIns="76828" bIns="38414">
            <a:normAutofit fontScale="92500" lnSpcReduction="10000"/>
          </a:bodyPr>
          <a:lstStyle/>
          <a:p>
            <a:pPr algn="just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Текст</a:t>
            </a:r>
            <a:r>
              <a:rPr lang="ru-RU" dirty="0">
                <a:latin typeface="Cambria" pitchFamily="18" charset="0"/>
                <a:ea typeface="Cambria" pitchFamily="18" charset="0"/>
              </a:rPr>
              <a:t> (</a:t>
            </a:r>
            <a:r>
              <a:rPr lang="ru-RU" i="1" dirty="0">
                <a:latin typeface="Cambria" pitchFamily="18" charset="0"/>
                <a:ea typeface="Cambria" pitchFamily="18" charset="0"/>
              </a:rPr>
              <a:t>формат</a:t>
            </a:r>
            <a:r>
              <a:rPr lang="ru-RU" dirty="0">
                <a:latin typeface="Cambria" pitchFamily="18" charset="0"/>
                <a:ea typeface="Cambria" pitchFamily="18" charset="0"/>
              </a:rPr>
              <a:t>: сплошные, </a:t>
            </a:r>
            <a:r>
              <a:rPr lang="ru-RU" dirty="0" err="1">
                <a:latin typeface="Cambria" pitchFamily="18" charset="0"/>
                <a:ea typeface="Cambria" pitchFamily="18" charset="0"/>
              </a:rPr>
              <a:t>несплошные</a:t>
            </a:r>
            <a:r>
              <a:rPr lang="ru-RU" dirty="0">
                <a:latin typeface="Cambria" pitchFamily="18" charset="0"/>
                <a:ea typeface="Cambria" pitchFamily="18" charset="0"/>
              </a:rPr>
              <a:t>, смешанные, составные; </a:t>
            </a:r>
            <a:r>
              <a:rPr lang="ru-RU" i="1" dirty="0">
                <a:latin typeface="Cambria" pitchFamily="18" charset="0"/>
                <a:ea typeface="Cambria" pitchFamily="18" charset="0"/>
              </a:rPr>
              <a:t>количество гипертекстовых связей</a:t>
            </a:r>
            <a:r>
              <a:rPr lang="ru-RU" dirty="0">
                <a:latin typeface="Cambria" pitchFamily="18" charset="0"/>
                <a:ea typeface="Cambria" pitchFamily="18" charset="0"/>
              </a:rPr>
              <a:t>: один текст, множественный текст; </a:t>
            </a:r>
            <a:r>
              <a:rPr lang="ru-RU" i="1" dirty="0">
                <a:latin typeface="Cambria" pitchFamily="18" charset="0"/>
                <a:ea typeface="Cambria" pitchFamily="18" charset="0"/>
              </a:rPr>
              <a:t>тип</a:t>
            </a:r>
            <a:r>
              <a:rPr lang="ru-RU" dirty="0">
                <a:latin typeface="Cambria" pitchFamily="18" charset="0"/>
                <a:ea typeface="Cambria" pitchFamily="18" charset="0"/>
              </a:rPr>
              <a:t>: описание, повествование, рассуждение, толкование, инструкция, переговоры; </a:t>
            </a:r>
            <a:r>
              <a:rPr lang="ru-RU" i="1" dirty="0">
                <a:latin typeface="Cambria" pitchFamily="18" charset="0"/>
                <a:ea typeface="Cambria" pitchFamily="18" charset="0"/>
              </a:rPr>
              <a:t>объем</a:t>
            </a:r>
            <a:r>
              <a:rPr lang="ru-RU" dirty="0">
                <a:latin typeface="Cambria" pitchFamily="18" charset="0"/>
                <a:ea typeface="Cambria" pitchFamily="18" charset="0"/>
              </a:rPr>
              <a:t>; предполагаемая </a:t>
            </a:r>
            <a:r>
              <a:rPr lang="ru-RU" i="1" dirty="0">
                <a:latin typeface="Cambria" pitchFamily="18" charset="0"/>
                <a:ea typeface="Cambria" pitchFamily="18" charset="0"/>
              </a:rPr>
              <a:t>степень знакомства </a:t>
            </a:r>
            <a:r>
              <a:rPr lang="ru-RU" dirty="0">
                <a:latin typeface="Cambria" pitchFamily="18" charset="0"/>
                <a:ea typeface="Cambria" pitchFamily="18" charset="0"/>
              </a:rPr>
              <a:t>читателя </a:t>
            </a:r>
            <a:r>
              <a:rPr lang="ru-RU" i="1" dirty="0">
                <a:latin typeface="Cambria" pitchFamily="18" charset="0"/>
                <a:ea typeface="Cambria" pitchFamily="18" charset="0"/>
              </a:rPr>
              <a:t>с предметом описания</a:t>
            </a:r>
            <a:r>
              <a:rPr lang="ru-RU" dirty="0">
                <a:latin typeface="Cambria" pitchFamily="18" charset="0"/>
                <a:ea typeface="Cambria" pitchFamily="18" charset="0"/>
              </a:rPr>
              <a:t>; </a:t>
            </a:r>
            <a:r>
              <a:rPr lang="ru-RU" i="1" dirty="0">
                <a:latin typeface="Cambria" pitchFamily="18" charset="0"/>
                <a:ea typeface="Cambria" pitchFamily="18" charset="0"/>
              </a:rPr>
              <a:t>грамматическая сложность</a:t>
            </a:r>
            <a:r>
              <a:rPr lang="ru-RU" dirty="0">
                <a:latin typeface="Cambria" pitchFamily="18" charset="0"/>
                <a:ea typeface="Cambria" pitchFamily="18" charset="0"/>
              </a:rPr>
              <a:t>).</a:t>
            </a:r>
          </a:p>
          <a:p>
            <a:pPr algn="just"/>
            <a:r>
              <a:rPr lang="ru-RU" dirty="0">
                <a:latin typeface="Cambria" pitchFamily="18" charset="0"/>
                <a:ea typeface="Cambria" pitchFamily="18" charset="0"/>
              </a:rPr>
              <a:t>Читательские действия и умения.</a:t>
            </a:r>
          </a:p>
          <a:p>
            <a:pPr algn="just"/>
            <a:r>
              <a:rPr lang="ru-RU" dirty="0">
                <a:latin typeface="Cambria" pitchFamily="18" charset="0"/>
                <a:ea typeface="Cambria" pitchFamily="18" charset="0"/>
              </a:rPr>
              <a:t>Ситуации</a:t>
            </a:r>
            <a:r>
              <a:rPr lang="en-US" dirty="0">
                <a:latin typeface="Cambria" pitchFamily="18" charset="0"/>
                <a:ea typeface="Cambria" pitchFamily="18" charset="0"/>
              </a:rPr>
              <a:t> (</a:t>
            </a:r>
            <a:r>
              <a:rPr lang="ru-RU" dirty="0">
                <a:latin typeface="Cambria" pitchFamily="18" charset="0"/>
                <a:ea typeface="Cambria" pitchFamily="18" charset="0"/>
              </a:rPr>
              <a:t>личные, учебные, общественные, деловые).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09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Основные отличия текстов в заданиях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PISA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и в учебной отечественной литературе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600200"/>
          <a:ext cx="8640960" cy="48995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33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76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76672">
                <a:tc>
                  <a:txBody>
                    <a:bodyPr/>
                    <a:lstStyle/>
                    <a:p>
                      <a:r>
                        <a:rPr lang="ru-RU" sz="2400" b="1" kern="1200" baseline="0" dirty="0">
                          <a:solidFill>
                            <a:schemeClr val="bg1"/>
                          </a:solidFill>
                          <a:latin typeface="Cambria" pitchFamily="18" charset="0"/>
                          <a:ea typeface="Cambria" pitchFamily="18" charset="0"/>
                          <a:cs typeface="+mn-cs"/>
                        </a:rPr>
                        <a:t>Тексты в заданиях </a:t>
                      </a:r>
                      <a:r>
                        <a:rPr lang="en-US" sz="2400" b="1" kern="1200" baseline="0" dirty="0">
                          <a:solidFill>
                            <a:schemeClr val="bg1"/>
                          </a:solidFill>
                          <a:latin typeface="Cambria" pitchFamily="18" charset="0"/>
                          <a:ea typeface="Cambria" pitchFamily="18" charset="0"/>
                          <a:cs typeface="+mn-cs"/>
                        </a:rPr>
                        <a:t>PISA</a:t>
                      </a:r>
                      <a:endParaRPr lang="ru-RU" sz="2400" b="1" kern="1200" baseline="0" dirty="0">
                        <a:solidFill>
                          <a:schemeClr val="bg1"/>
                        </a:solidFill>
                        <a:latin typeface="Cambria" pitchFamily="18" charset="0"/>
                        <a:ea typeface="Cambria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baseline="0" dirty="0">
                          <a:solidFill>
                            <a:schemeClr val="bg1"/>
                          </a:solidFill>
                          <a:latin typeface="Cambria" pitchFamily="18" charset="0"/>
                          <a:ea typeface="Cambria" pitchFamily="18" charset="0"/>
                          <a:cs typeface="+mn-cs"/>
                        </a:rPr>
                        <a:t>Тексты в отечественной учебной литературе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76624">
                <a:tc>
                  <a:txBody>
                    <a:bodyPr/>
                    <a:lstStyle/>
                    <a:p>
                      <a:r>
                        <a:rPr lang="ru-RU" sz="24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Cambria" pitchFamily="18" charset="0"/>
                          <a:cs typeface="+mn-cs"/>
                        </a:rPr>
                        <a:t>Тексты группируются </a:t>
                      </a:r>
                      <a:r>
                        <a:rPr lang="ru-RU" sz="2400" b="1" i="1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Cambria" pitchFamily="18" charset="0"/>
                          <a:cs typeface="+mn-cs"/>
                        </a:rPr>
                        <a:t>«вокруг</a:t>
                      </a:r>
                    </a:p>
                    <a:p>
                      <a:r>
                        <a:rPr lang="ru-RU" sz="2400" b="1" i="1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Cambria" pitchFamily="18" charset="0"/>
                          <a:cs typeface="+mn-cs"/>
                        </a:rPr>
                        <a:t>человека», т.е. исходным является </a:t>
                      </a:r>
                      <a:r>
                        <a:rPr lang="ru-RU" sz="24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Cambria" pitchFamily="18" charset="0"/>
                          <a:cs typeface="+mn-cs"/>
                        </a:rPr>
                        <a:t>представление о том, с какими текстами и в каких ситуациях сталкивается  современный человек, какие коммуникативные, организационные,  информационные задачи ему приходится решать.</a:t>
                      </a:r>
                      <a:endParaRPr lang="ru-RU" sz="2400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Cambria" pitchFamily="18" charset="0"/>
                          <a:cs typeface="+mn-cs"/>
                        </a:rPr>
                        <a:t>Тексты группируются </a:t>
                      </a:r>
                      <a:r>
                        <a:rPr lang="ru-RU" sz="2400" b="1" i="1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Cambria" pitchFamily="18" charset="0"/>
                          <a:cs typeface="+mn-cs"/>
                        </a:rPr>
                        <a:t>«вокруг предмета», вокруг концепции авторов учебника», в лучшем случае – «вокруг </a:t>
                      </a:r>
                      <a:r>
                        <a:rPr lang="ru-RU" sz="24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Cambria" pitchFamily="18" charset="0"/>
                          <a:cs typeface="+mn-cs"/>
                        </a:rPr>
                        <a:t>проблемы». Привлеченные из других сфер тексты иллюстрируют утверждения, ход мыслей авторов учебника.</a:t>
                      </a:r>
                      <a:endParaRPr lang="ru-RU" sz="2400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Основные отличия текстов в заданиях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PISA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и в учебной отечественной литературе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600200"/>
          <a:ext cx="8640960" cy="470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33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76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63145">
                <a:tc>
                  <a:txBody>
                    <a:bodyPr/>
                    <a:lstStyle/>
                    <a:p>
                      <a:r>
                        <a:rPr lang="ru-RU" sz="2400" kern="1200" baseline="0" dirty="0">
                          <a:solidFill>
                            <a:schemeClr val="bg1"/>
                          </a:solidFill>
                          <a:latin typeface="Cambria" pitchFamily="18" charset="0"/>
                          <a:ea typeface="Cambria" pitchFamily="18" charset="0"/>
                          <a:cs typeface="+mn-cs"/>
                        </a:rPr>
                        <a:t>Тексты в заданиях </a:t>
                      </a:r>
                      <a:r>
                        <a:rPr lang="en-US" sz="2400" kern="1200" baseline="0" dirty="0">
                          <a:solidFill>
                            <a:schemeClr val="bg1"/>
                          </a:solidFill>
                          <a:latin typeface="Cambria" pitchFamily="18" charset="0"/>
                          <a:ea typeface="Cambria" pitchFamily="18" charset="0"/>
                          <a:cs typeface="+mn-cs"/>
                        </a:rPr>
                        <a:t>PISA</a:t>
                      </a:r>
                      <a:endParaRPr lang="ru-RU" sz="2400" kern="1200" baseline="0" dirty="0">
                        <a:solidFill>
                          <a:schemeClr val="bg1"/>
                        </a:solidFill>
                        <a:latin typeface="Cambria" pitchFamily="18" charset="0"/>
                        <a:ea typeface="Cambria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baseline="0" dirty="0">
                          <a:solidFill>
                            <a:schemeClr val="bg1"/>
                          </a:solidFill>
                          <a:latin typeface="Cambria" pitchFamily="18" charset="0"/>
                          <a:ea typeface="Cambria" pitchFamily="18" charset="0"/>
                          <a:cs typeface="+mn-cs"/>
                        </a:rPr>
                        <a:t>Тексты в отечественной учебной литературе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45975">
                <a:tc>
                  <a:txBody>
                    <a:bodyPr/>
                    <a:lstStyle/>
                    <a:p>
                      <a:r>
                        <a:rPr lang="ru-RU" sz="24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Cambria" pitchFamily="18" charset="0"/>
                          <a:cs typeface="+mn-cs"/>
                        </a:rPr>
                        <a:t>«Привлеченные» тексты «тянут за собой» ситуацию их функционирования: задачи, которые ставятся по отношению к этим текстам, аналогичны реальным задачам, возникающим в «жизненных ситуациях» встречи с подобным текстом.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Cambria" pitchFamily="18" charset="0"/>
                          <a:cs typeface="+mn-cs"/>
                        </a:rPr>
                        <a:t>«Привлеченные» тексты</a:t>
                      </a:r>
                    </a:p>
                    <a:p>
                      <a:r>
                        <a:rPr lang="ru-RU" sz="24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Cambria" pitchFamily="18" charset="0"/>
                          <a:cs typeface="+mn-cs"/>
                        </a:rPr>
                        <a:t>«отрываются» от ситуации, в которой они возникают, и становятся материалом для постановки и решения иных, не свойственных им задач.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Формат текстов: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342900" algn="just">
              <a:spcBef>
                <a:spcPts val="0"/>
              </a:spcBef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сплошные</a:t>
            </a:r>
            <a:r>
              <a:rPr lang="ru-RU" dirty="0">
                <a:latin typeface="Cambria" pitchFamily="18" charset="0"/>
                <a:ea typeface="Cambria" pitchFamily="18" charset="0"/>
              </a:rPr>
              <a:t> (без каких-либо изображений),</a:t>
            </a:r>
          </a:p>
          <a:p>
            <a:pPr marL="0" indent="342900" algn="just">
              <a:spcBef>
                <a:spcPts val="0"/>
              </a:spcBef>
            </a:pP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несплошные</a:t>
            </a:r>
            <a:r>
              <a:rPr lang="ru-RU" dirty="0">
                <a:latin typeface="Cambria" pitchFamily="18" charset="0"/>
                <a:ea typeface="Cambria" pitchFamily="18" charset="0"/>
              </a:rPr>
              <a:t> (включающие визуальные ряды, необходимые для понимания текста, с большей или меньшей степенью слияния с текстом),</a:t>
            </a:r>
          </a:p>
          <a:p>
            <a:pPr marL="0" indent="342900" algn="just">
              <a:spcBef>
                <a:spcPts val="0"/>
              </a:spcBef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составные</a:t>
            </a:r>
            <a:r>
              <a:rPr lang="ru-RU" dirty="0">
                <a:latin typeface="Cambria" pitchFamily="18" charset="0"/>
                <a:ea typeface="Cambria" pitchFamily="18" charset="0"/>
              </a:rPr>
              <a:t> (несколько текстов, каждый из которых был создан независимо от другого и является связным и законченным ),</a:t>
            </a:r>
          </a:p>
          <a:p>
            <a:pPr marL="0" indent="342900" algn="just">
              <a:spcBef>
                <a:spcPts val="0"/>
              </a:spcBef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смешанные</a:t>
            </a:r>
            <a:r>
              <a:rPr lang="ru-RU" dirty="0"/>
              <a:t> (</a:t>
            </a:r>
            <a:r>
              <a:rPr lang="ru-RU" dirty="0">
                <a:latin typeface="Cambria" pitchFamily="18" charset="0"/>
                <a:ea typeface="Cambria" pitchFamily="18" charset="0"/>
              </a:rPr>
              <a:t>соединяют черты сплошных и </a:t>
            </a:r>
            <a:r>
              <a:rPr lang="ru-RU" dirty="0" err="1">
                <a:latin typeface="Cambria" pitchFamily="18" charset="0"/>
                <a:ea typeface="Cambria" pitchFamily="18" charset="0"/>
              </a:rPr>
              <a:t>несплошных</a:t>
            </a:r>
            <a:r>
              <a:rPr lang="ru-RU" dirty="0">
                <a:latin typeface="Cambria" pitchFamily="18" charset="0"/>
                <a:ea typeface="Cambria" pitchFamily="18" charset="0"/>
              </a:rPr>
              <a:t> текстов; вербальные и невербальные (например, графические) элементы смешанных текстов дополняют друг друга).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Формат текстов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4244073" cy="316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836712"/>
            <a:ext cx="3706607" cy="399221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Рисунок 5"/>
          <p:cNvPicPr/>
          <p:nvPr/>
        </p:nvPicPr>
        <p:blipFill rotWithShape="1">
          <a:blip r:embed="rId4" cstate="email"/>
          <a:srcRect/>
          <a:stretch/>
        </p:blipFill>
        <p:spPr bwMode="auto">
          <a:xfrm>
            <a:off x="2267744" y="3754941"/>
            <a:ext cx="3469510" cy="31030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63755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22114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Сплошные тексты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568952" cy="4104456"/>
          </a:xfrm>
        </p:spPr>
        <p:txBody>
          <a:bodyPr>
            <a:normAutofit/>
          </a:bodyPr>
          <a:lstStyle/>
          <a:p>
            <a:pPr marL="0" indent="342900">
              <a:spcBef>
                <a:spcPts val="0"/>
              </a:spcBef>
              <a:spcAft>
                <a:spcPts val="600"/>
              </a:spcAft>
              <a:buAutoNum type="arabicParenR"/>
            </a:pPr>
            <a:r>
              <a:rPr lang="ru-RU" dirty="0">
                <a:latin typeface="Cambria" pitchFamily="18" charset="0"/>
                <a:ea typeface="Cambria" pitchFamily="18" charset="0"/>
              </a:rPr>
              <a:t> </a:t>
            </a:r>
            <a:r>
              <a:rPr lang="ru-RU" sz="2800" dirty="0">
                <a:latin typeface="Cambria" pitchFamily="18" charset="0"/>
                <a:ea typeface="Cambria" pitchFamily="18" charset="0"/>
              </a:rPr>
              <a:t>описание (художественное и техническое); </a:t>
            </a:r>
          </a:p>
          <a:p>
            <a:pPr marL="0" indent="342900">
              <a:spcBef>
                <a:spcPts val="0"/>
              </a:spcBef>
              <a:spcAft>
                <a:spcPts val="600"/>
              </a:spcAft>
              <a:buAutoNum type="arabicParenR"/>
            </a:pPr>
            <a:r>
              <a:rPr lang="ru-RU" sz="2800" dirty="0">
                <a:latin typeface="Cambria" pitchFamily="18" charset="0"/>
                <a:ea typeface="Cambria" pitchFamily="18" charset="0"/>
              </a:rPr>
              <a:t> повествование (рассказ, репортаж); </a:t>
            </a:r>
          </a:p>
          <a:p>
            <a:pPr marL="0" indent="342900">
              <a:spcBef>
                <a:spcPts val="0"/>
              </a:spcBef>
              <a:spcAft>
                <a:spcPts val="600"/>
              </a:spcAft>
              <a:buAutoNum type="arabicParenR"/>
            </a:pPr>
            <a:r>
              <a:rPr lang="ru-RU" sz="2800" dirty="0">
                <a:latin typeface="Cambria" pitchFamily="18" charset="0"/>
                <a:ea typeface="Cambria" pitchFamily="18" charset="0"/>
              </a:rPr>
              <a:t> объяснение (объяснительное сочинение, определение понятия, толкование слова, резюме/выводы, интерпретация); </a:t>
            </a:r>
          </a:p>
          <a:p>
            <a:pPr marL="0" indent="342900">
              <a:spcBef>
                <a:spcPts val="0"/>
              </a:spcBef>
              <a:spcAft>
                <a:spcPts val="600"/>
              </a:spcAft>
              <a:buAutoNum type="arabicParenR"/>
            </a:pPr>
            <a:r>
              <a:rPr lang="ru-RU" sz="2800" dirty="0">
                <a:latin typeface="Cambria" pitchFamily="18" charset="0"/>
                <a:ea typeface="Cambria" pitchFamily="18" charset="0"/>
              </a:rPr>
              <a:t> аргументация (обоснование, комментарий); </a:t>
            </a:r>
          </a:p>
          <a:p>
            <a:pPr marL="0" indent="342900">
              <a:spcBef>
                <a:spcPts val="0"/>
              </a:spcBef>
              <a:spcAft>
                <a:spcPts val="600"/>
              </a:spcAft>
              <a:buAutoNum type="arabicParenR"/>
            </a:pPr>
            <a:r>
              <a:rPr lang="ru-RU" sz="2800" dirty="0">
                <a:latin typeface="Cambria" pitchFamily="18" charset="0"/>
                <a:ea typeface="Cambria" pitchFamily="18" charset="0"/>
              </a:rPr>
              <a:t> инструкция (указание к выполнению работы; правила, законы).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936104"/>
          </a:xfrm>
        </p:spPr>
        <p:txBody>
          <a:bodyPr>
            <a:normAutofit/>
          </a:bodyPr>
          <a:lstStyle/>
          <a:p>
            <a:r>
              <a:rPr lang="ru-RU" sz="3600" b="1" dirty="0" err="1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Несплошные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тексты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1"/>
            <a:ext cx="8229600" cy="3312367"/>
          </a:xfrm>
        </p:spPr>
        <p:txBody>
          <a:bodyPr>
            <a:normAutofit fontScale="92500" lnSpcReduction="10000"/>
          </a:bodyPr>
          <a:lstStyle/>
          <a:p>
            <a:pPr marL="0" indent="342900">
              <a:spcBef>
                <a:spcPts val="0"/>
              </a:spcBef>
              <a:spcAft>
                <a:spcPts val="300"/>
              </a:spcAft>
              <a:buAutoNum type="arabicParenR"/>
            </a:pPr>
            <a:r>
              <a:rPr lang="ru-RU" dirty="0">
                <a:latin typeface="Cambria" pitchFamily="18" charset="0"/>
                <a:ea typeface="Cambria" pitchFamily="18" charset="0"/>
              </a:rPr>
              <a:t> графики; </a:t>
            </a:r>
          </a:p>
          <a:p>
            <a:pPr marL="0" indent="342900">
              <a:spcBef>
                <a:spcPts val="0"/>
              </a:spcBef>
              <a:spcAft>
                <a:spcPts val="300"/>
              </a:spcAft>
              <a:buAutoNum type="arabicParenR"/>
            </a:pPr>
            <a:r>
              <a:rPr lang="ru-RU" dirty="0">
                <a:latin typeface="Cambria" pitchFamily="18" charset="0"/>
                <a:ea typeface="Cambria" pitchFamily="18" charset="0"/>
              </a:rPr>
              <a:t> диаграммы; </a:t>
            </a:r>
          </a:p>
          <a:p>
            <a:pPr marL="0" indent="342900">
              <a:spcBef>
                <a:spcPts val="0"/>
              </a:spcBef>
              <a:spcAft>
                <a:spcPts val="300"/>
              </a:spcAft>
              <a:buAutoNum type="arabicParenR"/>
            </a:pPr>
            <a:r>
              <a:rPr lang="ru-RU" dirty="0">
                <a:latin typeface="Cambria" pitchFamily="18" charset="0"/>
                <a:ea typeface="Cambria" pitchFamily="18" charset="0"/>
              </a:rPr>
              <a:t> таблицы; </a:t>
            </a:r>
          </a:p>
          <a:p>
            <a:pPr marL="0" indent="342900">
              <a:spcBef>
                <a:spcPts val="0"/>
              </a:spcBef>
              <a:spcAft>
                <a:spcPts val="300"/>
              </a:spcAft>
              <a:buAutoNum type="arabicParenR"/>
            </a:pPr>
            <a:r>
              <a:rPr lang="ru-RU" dirty="0">
                <a:latin typeface="Cambria" pitchFamily="18" charset="0"/>
                <a:ea typeface="Cambria" pitchFamily="18" charset="0"/>
              </a:rPr>
              <a:t> карты, схемы; </a:t>
            </a:r>
          </a:p>
          <a:p>
            <a:pPr marL="0" indent="342900">
              <a:spcBef>
                <a:spcPts val="0"/>
              </a:spcBef>
              <a:spcAft>
                <a:spcPts val="300"/>
              </a:spcAft>
              <a:buAutoNum type="arabicParenR"/>
            </a:pPr>
            <a:r>
              <a:rPr lang="ru-RU" dirty="0">
                <a:latin typeface="Cambria" pitchFamily="18" charset="0"/>
                <a:ea typeface="Cambria" pitchFamily="18" charset="0"/>
              </a:rPr>
              <a:t> рисунки, фотографии; </a:t>
            </a:r>
          </a:p>
          <a:p>
            <a:pPr marL="0" indent="342900">
              <a:spcBef>
                <a:spcPts val="0"/>
              </a:spcBef>
              <a:spcAft>
                <a:spcPts val="300"/>
              </a:spcAft>
              <a:buAutoNum type="arabicParenR"/>
            </a:pPr>
            <a:r>
              <a:rPr lang="ru-RU" dirty="0">
                <a:latin typeface="Cambria" pitchFamily="18" charset="0"/>
                <a:ea typeface="Cambria" pitchFamily="18" charset="0"/>
              </a:rPr>
              <a:t> формы (анкеты и др.); </a:t>
            </a:r>
          </a:p>
          <a:p>
            <a:pPr marL="0" indent="342900">
              <a:spcBef>
                <a:spcPts val="0"/>
              </a:spcBef>
              <a:spcAft>
                <a:spcPts val="300"/>
              </a:spcAft>
              <a:buAutoNum type="arabicParenR"/>
            </a:pPr>
            <a:r>
              <a:rPr lang="ru-RU" dirty="0">
                <a:latin typeface="Cambria" pitchFamily="18" charset="0"/>
                <a:ea typeface="Cambria" pitchFamily="18" charset="0"/>
              </a:rPr>
              <a:t> информационные листы и объявления.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email"/>
          <a:srcRect l="9288" t="53791" r="11202" b="2713"/>
          <a:stretch>
            <a:fillRect/>
          </a:stretch>
        </p:blipFill>
        <p:spPr bwMode="auto">
          <a:xfrm>
            <a:off x="1331640" y="4149080"/>
            <a:ext cx="6380913" cy="2511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0326" y="116632"/>
            <a:ext cx="8229600" cy="663352"/>
          </a:xfrm>
        </p:spPr>
        <p:txBody>
          <a:bodyPr>
            <a:normAutofit/>
          </a:bodyPr>
          <a:lstStyle/>
          <a:p>
            <a:r>
              <a:rPr lang="ru-RU" sz="3600" b="1" dirty="0" err="1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Инфографика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869160"/>
            <a:ext cx="8640960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dirty="0">
                <a:latin typeface="Cambria" pitchFamily="18" charset="0"/>
                <a:ea typeface="Cambria" pitchFamily="18" charset="0"/>
              </a:rPr>
              <a:t> </a:t>
            </a:r>
            <a:r>
              <a:rPr lang="ru-RU" sz="2800" b="1" dirty="0" err="1">
                <a:latin typeface="Cambria" pitchFamily="18" charset="0"/>
                <a:ea typeface="Cambria" pitchFamily="18" charset="0"/>
              </a:rPr>
              <a:t>Инфографика</a:t>
            </a:r>
            <a:r>
              <a:rPr lang="ru-RU" sz="2800" dirty="0">
                <a:latin typeface="Cambria" pitchFamily="18" charset="0"/>
                <a:ea typeface="Cambria" pitchFamily="18" charset="0"/>
              </a:rPr>
              <a:t> – это графический способ подачи информации, данных и знаний, целью которого является быстро и чётко преподносить сложную информацию.</a:t>
            </a:r>
          </a:p>
        </p:txBody>
      </p:sp>
      <p:pic>
        <p:nvPicPr>
          <p:cNvPr id="6" name="Picture 2" descr="Картинки по запросу инфографика о школе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897193"/>
            <a:ext cx="5544616" cy="3847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0039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2007</TotalTime>
  <Words>878</Words>
  <Application>Microsoft Office PowerPoint</Application>
  <PresentationFormat>Экран (4:3)</PresentationFormat>
  <Paragraphs>76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</vt:lpstr>
      <vt:lpstr>Symbol</vt:lpstr>
      <vt:lpstr>Times New Roman</vt:lpstr>
      <vt:lpstr>Тема Office</vt:lpstr>
      <vt:lpstr>Презентация PowerPoint</vt:lpstr>
      <vt:lpstr>Какие характеристики читательской грамотности учитываются тестом PISA </vt:lpstr>
      <vt:lpstr>Основные отличия текстов в заданиях PISA и в учебной отечественной литературе</vt:lpstr>
      <vt:lpstr>Основные отличия текстов в заданиях PISA и в учебной отечественной литературе</vt:lpstr>
      <vt:lpstr>Формат текстов:</vt:lpstr>
      <vt:lpstr>Формат текстов</vt:lpstr>
      <vt:lpstr>Сплошные тексты</vt:lpstr>
      <vt:lpstr>Несплошные тексты</vt:lpstr>
      <vt:lpstr>Инфографика</vt:lpstr>
      <vt:lpstr>Смешанные тексты</vt:lpstr>
      <vt:lpstr>Составные тексты</vt:lpstr>
      <vt:lpstr>Факторы,  определяющие трудность текста</vt:lpstr>
      <vt:lpstr>Зависимость результатов выполнения заданий от типа текста </vt:lpstr>
      <vt:lpstr>Личные ситуации</vt:lpstr>
      <vt:lpstr>Общественные ситуации</vt:lpstr>
      <vt:lpstr>Учебные ситуации</vt:lpstr>
      <vt:lpstr>Деловые ситуации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КСШ4</cp:lastModifiedBy>
  <cp:revision>150</cp:revision>
  <dcterms:created xsi:type="dcterms:W3CDTF">2019-10-28T02:32:33Z</dcterms:created>
  <dcterms:modified xsi:type="dcterms:W3CDTF">2021-12-20T04:33:16Z</dcterms:modified>
</cp:coreProperties>
</file>