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48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2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18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5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8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4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15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1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3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3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2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98FF-6DDD-47BE-8E25-9AA157FE125F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F6DA72-8D3D-4A81-A821-E447FE58E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8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6285" y="320041"/>
            <a:ext cx="8881746" cy="4459922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100" b="1" dirty="0" smtClean="0"/>
              <a:t>МБОУ  «</a:t>
            </a:r>
            <a:r>
              <a:rPr lang="ru-RU" sz="3100" b="1" dirty="0" err="1" smtClean="0"/>
              <a:t>Кириковская</a:t>
            </a:r>
            <a:r>
              <a:rPr lang="ru-RU" sz="3100" b="1" dirty="0" smtClean="0"/>
              <a:t> средняя школа»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dirty="0" smtClean="0"/>
              <a:t>Естественно-научная грамотность.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1800" b="1" dirty="0" smtClean="0"/>
              <a:t>Выполнили</a:t>
            </a:r>
            <a:r>
              <a:rPr lang="ru-RU" sz="1800" b="1" dirty="0" smtClean="0"/>
              <a:t>: </a:t>
            </a:r>
            <a:r>
              <a:rPr lang="ru-RU" sz="1800" b="1" dirty="0" smtClean="0"/>
              <a:t>учитель </a:t>
            </a:r>
            <a:r>
              <a:rPr lang="ru-RU" sz="1800" b="1" dirty="0" smtClean="0"/>
              <a:t>химии и физики </a:t>
            </a:r>
            <a:r>
              <a:rPr lang="ru-RU" sz="1800" b="1" dirty="0" err="1" smtClean="0"/>
              <a:t>Слабкова</a:t>
            </a:r>
            <a:r>
              <a:rPr lang="ru-RU" sz="1800" b="1" dirty="0" smtClean="0"/>
              <a:t> </a:t>
            </a:r>
            <a:r>
              <a:rPr lang="ru-RU" sz="1800" b="1" dirty="0" smtClean="0"/>
              <a:t>Г.П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</a:t>
            </a:r>
            <a:r>
              <a:rPr lang="ru-RU" sz="1800" b="1" dirty="0" smtClean="0"/>
              <a:t>учитель географии и биологии Медведева </a:t>
            </a:r>
            <a:r>
              <a:rPr lang="ru-RU" sz="1800" b="1" dirty="0" smtClean="0"/>
              <a:t>Н.М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Кириково</a:t>
            </a:r>
            <a:r>
              <a:rPr lang="ru-RU" b="1" dirty="0" smtClean="0">
                <a:solidFill>
                  <a:schemeClr val="tx1"/>
                </a:solidFill>
              </a:rPr>
              <a:t>, 2020 год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Приемы работы с текстом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416" y="1678898"/>
            <a:ext cx="9091196" cy="4232324"/>
          </a:xfrm>
        </p:spPr>
        <p:txBody>
          <a:bodyPr>
            <a:noAutofit/>
          </a:bodyPr>
          <a:lstStyle/>
          <a:p>
            <a:pPr lvl="0"/>
            <a:r>
              <a:rPr lang="ru-RU" sz="2000" b="1" dirty="0"/>
              <a:t>вопросно-ответные упражнения</a:t>
            </a:r>
            <a:r>
              <a:rPr lang="ru-RU" sz="2000" dirty="0"/>
              <a:t>  </a:t>
            </a:r>
          </a:p>
          <a:p>
            <a:pPr lvl="0"/>
            <a:r>
              <a:rPr lang="ru-RU" sz="2000" b="1" dirty="0"/>
              <a:t>восстановление / заполнение пропусков</a:t>
            </a:r>
            <a:r>
              <a:rPr lang="ru-RU" sz="2000" dirty="0"/>
              <a:t> –    .</a:t>
            </a:r>
          </a:p>
          <a:p>
            <a:pPr lvl="0"/>
            <a:r>
              <a:rPr lang="ru-RU" sz="2000" b="1" dirty="0"/>
              <a:t>упражнение на дополнение</a:t>
            </a:r>
            <a:r>
              <a:rPr lang="ru-RU" sz="2000" dirty="0"/>
              <a:t> –  </a:t>
            </a:r>
          </a:p>
          <a:p>
            <a:pPr lvl="0"/>
            <a:r>
              <a:rPr lang="ru-RU" sz="2000" b="1" dirty="0"/>
              <a:t>исправление – определение и корректировка</a:t>
            </a:r>
            <a:r>
              <a:rPr lang="ru-RU" sz="2000" dirty="0"/>
              <a:t>  </a:t>
            </a:r>
          </a:p>
          <a:p>
            <a:pPr lvl="0"/>
            <a:r>
              <a:rPr lang="ru-RU" sz="2000" b="1" dirty="0"/>
              <a:t>сопоставление / нахождение сходств и различий </a:t>
            </a:r>
            <a:r>
              <a:rPr lang="ru-RU" sz="2000" dirty="0"/>
              <a:t>–  </a:t>
            </a:r>
          </a:p>
          <a:p>
            <a:pPr lvl="0"/>
            <a:r>
              <a:rPr lang="ru-RU" sz="2000" b="1" dirty="0"/>
              <a:t>перекодирование информации</a:t>
            </a:r>
            <a:r>
              <a:rPr lang="ru-RU" sz="2000" dirty="0"/>
              <a:t> –  .</a:t>
            </a:r>
          </a:p>
          <a:p>
            <a:pPr lvl="0"/>
            <a:r>
              <a:rPr lang="ru-RU" sz="2000" b="1" dirty="0"/>
              <a:t>«мозаика»</a:t>
            </a:r>
            <a:r>
              <a:rPr lang="ru-RU" sz="2000" dirty="0"/>
              <a:t> –  </a:t>
            </a:r>
          </a:p>
          <a:p>
            <a:pPr lvl="0"/>
            <a:r>
              <a:rPr lang="ru-RU" sz="2000" b="1" dirty="0"/>
              <a:t>называние</a:t>
            </a:r>
            <a:r>
              <a:rPr lang="ru-RU" sz="2000" dirty="0"/>
              <a:t> –  </a:t>
            </a:r>
          </a:p>
          <a:p>
            <a:pPr lvl="0"/>
            <a:r>
              <a:rPr lang="ru-RU" sz="2000" b="1" dirty="0"/>
              <a:t>составление списка</a:t>
            </a:r>
            <a:r>
              <a:rPr lang="ru-RU" sz="2000" dirty="0"/>
              <a:t> –  </a:t>
            </a:r>
          </a:p>
          <a:p>
            <a:pPr lvl="0"/>
            <a:r>
              <a:rPr lang="ru-RU" sz="2000" b="1" dirty="0"/>
              <a:t>множественный выбор</a:t>
            </a:r>
            <a:r>
              <a:rPr lang="ru-RU" sz="2000" dirty="0"/>
              <a:t> –  </a:t>
            </a:r>
          </a:p>
          <a:p>
            <a:pPr lvl="0"/>
            <a:r>
              <a:rPr lang="ru-RU" sz="2000" b="1" dirty="0"/>
              <a:t>конспектирование/составление кратких  конспектов</a:t>
            </a:r>
            <a:endParaRPr lang="ru-RU" sz="2000" dirty="0"/>
          </a:p>
          <a:p>
            <a:r>
              <a:rPr lang="ru-RU" sz="2000" b="1" dirty="0"/>
              <a:t>деление текста на абзацы</a:t>
            </a:r>
            <a:r>
              <a:rPr lang="ru-RU" sz="2000" dirty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27405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/>
              <a:t>составление плана</a:t>
            </a:r>
            <a:r>
              <a:rPr lang="ru-RU" sz="2000" dirty="0"/>
              <a:t> –  </a:t>
            </a:r>
          </a:p>
          <a:p>
            <a:r>
              <a:rPr lang="ru-RU" sz="2000" b="1" dirty="0" smtClean="0"/>
              <a:t>предвосхищение/прогнозирование</a:t>
            </a:r>
            <a:r>
              <a:rPr lang="ru-RU" sz="2000" dirty="0" smtClean="0"/>
              <a:t> /</a:t>
            </a:r>
          </a:p>
          <a:p>
            <a:r>
              <a:rPr lang="ru-RU" sz="2000" b="1" dirty="0"/>
              <a:t>викторина </a:t>
            </a:r>
            <a:endParaRPr lang="ru-RU" sz="2000" b="1" dirty="0" smtClean="0"/>
          </a:p>
          <a:p>
            <a:r>
              <a:rPr lang="ru-RU" sz="2000" b="1" dirty="0"/>
              <a:t>логическая перегруппировка/восстановление последовательности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b="1" dirty="0"/>
              <a:t>заполнение таблицы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1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8073" y="44422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Развитие основных составляющих понятия</a:t>
            </a:r>
            <a:br>
              <a:rPr lang="ru-RU" sz="2800" b="1" dirty="0" smtClean="0"/>
            </a:br>
            <a:r>
              <a:rPr lang="ru-RU" sz="2800" b="1" dirty="0" smtClean="0"/>
              <a:t>ЕНГ через интегративные задания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Задача.</a:t>
            </a:r>
            <a:r>
              <a:rPr lang="ru-RU" sz="2000" b="1" dirty="0">
                <a:solidFill>
                  <a:schemeClr val="tx1"/>
                </a:solidFill>
              </a:rPr>
              <a:t> Фармацевту необходимо приготовить 5%-</a:t>
            </a:r>
            <a:r>
              <a:rPr lang="ru-RU" sz="2000" b="1" dirty="0" err="1">
                <a:solidFill>
                  <a:schemeClr val="tx1"/>
                </a:solidFill>
              </a:rPr>
              <a:t>ный</a:t>
            </a:r>
            <a:r>
              <a:rPr lang="ru-RU" sz="2000" b="1" dirty="0">
                <a:solidFill>
                  <a:schemeClr val="tx1"/>
                </a:solidFill>
              </a:rPr>
              <a:t> раствор </a:t>
            </a:r>
            <a:r>
              <a:rPr lang="ru-RU" sz="2000" b="1" dirty="0" err="1">
                <a:solidFill>
                  <a:schemeClr val="tx1"/>
                </a:solidFill>
              </a:rPr>
              <a:t>иода</a:t>
            </a:r>
            <a:r>
              <a:rPr lang="ru-RU" sz="2000" b="1" dirty="0">
                <a:solidFill>
                  <a:schemeClr val="tx1"/>
                </a:solidFill>
              </a:rPr>
              <a:t>, который используют для обработки ран. Какой объем раствора он может приготовить из 10 г кристаллического </a:t>
            </a:r>
            <a:r>
              <a:rPr lang="ru-RU" sz="2000" b="1" dirty="0" err="1">
                <a:solidFill>
                  <a:schemeClr val="tx1"/>
                </a:solidFill>
              </a:rPr>
              <a:t>иода</a:t>
            </a:r>
            <a:r>
              <a:rPr lang="ru-RU" sz="2000" b="1" dirty="0">
                <a:solidFill>
                  <a:schemeClr val="tx1"/>
                </a:solidFill>
              </a:rPr>
              <a:t>, если плотность раствора должна быть 0,950г/мл?</a:t>
            </a:r>
          </a:p>
          <a:p>
            <a:r>
              <a:rPr lang="ru-RU" sz="2000" b="1" u="sng" dirty="0">
                <a:solidFill>
                  <a:schemeClr val="tx1"/>
                </a:solidFill>
              </a:rPr>
              <a:t>Вопросы: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1.Какую формулу имеет кристаллический </a:t>
            </a:r>
            <a:r>
              <a:rPr lang="ru-RU" sz="2000" b="1" dirty="0" err="1">
                <a:solidFill>
                  <a:schemeClr val="tx1"/>
                </a:solidFill>
              </a:rPr>
              <a:t>иод</a:t>
            </a:r>
            <a:r>
              <a:rPr lang="ru-RU" sz="2000" b="1" dirty="0">
                <a:solidFill>
                  <a:schemeClr val="tx1"/>
                </a:solidFill>
              </a:rPr>
              <a:t>?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2.Что значит «приготовить раствор»?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3.Сделайте по условию задачи необходимые расчеты для приготовления раствора.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Задание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Собирая грибы в лесу, рукой вы задели листья крапивы. Место прикосновения крапивных листьев болит и чешется.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Вопрос 1. Почему болит место прикосновения листьев крапивы?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Вопрос 2. Напишите название вещества, имеющееся на кухне, которое вы можете использовать, чтобы уменьшить зуд и боль.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 Вопрос 3. Составьте уравнение реакции.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0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Текстовое задание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16 </a:t>
            </a:r>
            <a:r>
              <a:rPr lang="ru-RU" sz="2000" b="1" dirty="0">
                <a:solidFill>
                  <a:schemeClr val="tx1"/>
                </a:solidFill>
              </a:rPr>
              <a:t>сентября - Международный день охраны озонового слоя. </a:t>
            </a:r>
            <a:r>
              <a:rPr lang="ru-RU" sz="2000" b="1" dirty="0" err="1">
                <a:solidFill>
                  <a:schemeClr val="tx1"/>
                </a:solidFill>
              </a:rPr>
              <a:t>Озо́н</a:t>
            </a:r>
            <a:r>
              <a:rPr lang="ru-RU" sz="2000" b="1" dirty="0">
                <a:solidFill>
                  <a:schemeClr val="tx1"/>
                </a:solidFill>
              </a:rPr>
              <a:t> (от др.-греч. — пахну) — состоящая из трёхатомных молекул O3 аллотропная модификация кислорода. При нормальных условиях — голубой ядовитый газ. Озон — мощный окислитель, намного более реакционноспособный, чем двухатомный кислород. Озон присутствует в нижних слоях атмосферы, и обеспечивает защиту от ультрафиолетового (УФ) излучения, но он быстро разрушается, особенно в самых нижних слоях атмосферы. В России предельно допустимая концентрация (ПДК) по озону в атмосферном воздухе составляет 0,16 миллиграмма на кубический метр, а в воздухе рабочей зоны — 0,1 миллиграмма.</a:t>
            </a: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023" y="275185"/>
            <a:ext cx="10515600" cy="264462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 smtClean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u="sng" dirty="0" smtClean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1.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Используя информацию, приведенную в тексте, и знания в области химии, охарактеризуйте области применения озона.</a:t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 2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Проанализируйте смысл каждого высказывания с научной точки зрения и выясните верно оно или нет.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334181"/>
              </p:ext>
            </p:extLst>
          </p:nvPr>
        </p:nvGraphicFramePr>
        <p:xfrm>
          <a:off x="434715" y="2931827"/>
          <a:ext cx="10919086" cy="2769870"/>
        </p:xfrm>
        <a:graphic>
          <a:graphicData uri="http://schemas.openxmlformats.org/drawingml/2006/table">
            <a:tbl>
              <a:tblPr firstRow="1" firstCol="1" bandRow="1"/>
              <a:tblGrid>
                <a:gridCol w="5661286"/>
                <a:gridCol w="5257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Озон – безопасный и доступный антисептик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Верно/неверно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Озон – играет важное экологическое значение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Верно/неверно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Озон – безопасен для человека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Верно/неверно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Озон можно использовать для стерилизации медицинских инструментов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Верно/неверно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Озон - взрывоопасен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Верно/неверно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5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Вывод: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331" y="1229098"/>
            <a:ext cx="9495930" cy="5287112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>
                <a:solidFill>
                  <a:schemeClr val="tx1"/>
                </a:solidFill>
              </a:rPr>
              <a:t>Необходим мониторинг и диагностика результатов </a:t>
            </a:r>
            <a:r>
              <a:rPr lang="ru-RU" sz="2900" b="1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sz="2900" b="1" dirty="0" smtClean="0">
                <a:solidFill>
                  <a:schemeClr val="tx1"/>
                </a:solidFill>
              </a:rPr>
              <a:t> ЕНГ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Анализ результатов диагностики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Анализ всего учебного процесса ( содержание, методов, способов и организационных форм)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900" b="1" dirty="0" smtClean="0">
              <a:solidFill>
                <a:schemeClr val="tx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+mj-lt"/>
              </a:rPr>
              <a:t>Группировать </a:t>
            </a:r>
            <a:r>
              <a:rPr lang="ru-RU" sz="3200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задания</a:t>
            </a:r>
            <a:r>
              <a:rPr lang="ru-RU" sz="32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согласно </a:t>
            </a:r>
            <a:r>
              <a:rPr lang="ru-RU" sz="3200" b="1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32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проблемным ситуациям: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Здоровье;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Природные ресурсы;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Окружающая среда;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Опасности и риски;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Связь наука и технологий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3107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Мониторинг выполнения учащимися заданий КДР</a:t>
            </a:r>
            <a:endParaRPr lang="ru-RU" sz="32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26589"/>
              </p:ext>
            </p:extLst>
          </p:nvPr>
        </p:nvGraphicFramePr>
        <p:xfrm>
          <a:off x="649353" y="2968487"/>
          <a:ext cx="10694501" cy="2451652"/>
        </p:xfrm>
        <a:graphic>
          <a:graphicData uri="http://schemas.openxmlformats.org/drawingml/2006/table">
            <a:tbl>
              <a:tblPr firstRow="1" firstCol="1" bandRow="1"/>
              <a:tblGrid>
                <a:gridCol w="468934"/>
                <a:gridCol w="342609"/>
                <a:gridCol w="412505"/>
                <a:gridCol w="412505"/>
                <a:gridCol w="412505"/>
                <a:gridCol w="412505"/>
                <a:gridCol w="412505"/>
                <a:gridCol w="412505"/>
                <a:gridCol w="412505"/>
                <a:gridCol w="412505"/>
                <a:gridCol w="412505"/>
                <a:gridCol w="411361"/>
                <a:gridCol w="411361"/>
                <a:gridCol w="411361"/>
                <a:gridCol w="411361"/>
                <a:gridCol w="411361"/>
                <a:gridCol w="411361"/>
                <a:gridCol w="389597"/>
                <a:gridCol w="433123"/>
                <a:gridCol w="411361"/>
                <a:gridCol w="411361"/>
                <a:gridCol w="411361"/>
                <a:gridCol w="411361"/>
                <a:gridCol w="411361"/>
                <a:gridCol w="411361"/>
                <a:gridCol w="411361"/>
              </a:tblGrid>
              <a:tr h="10507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77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формирующие ЕНГ в КДР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955354"/>
              </p:ext>
            </p:extLst>
          </p:nvPr>
        </p:nvGraphicFramePr>
        <p:xfrm>
          <a:off x="1391478" y="2137215"/>
          <a:ext cx="8623425" cy="4263585"/>
        </p:xfrm>
        <a:graphic>
          <a:graphicData uri="http://schemas.openxmlformats.org/drawingml/2006/table">
            <a:tbl>
              <a:tblPr firstRow="1" firstCol="1" bandRow="1"/>
              <a:tblGrid>
                <a:gridCol w="1564541"/>
                <a:gridCol w="3141074"/>
                <a:gridCol w="3917810"/>
              </a:tblGrid>
              <a:tr h="5707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Приемы, способы и формы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7,9,17,18,23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 текстовой информации в нетекстовую; схематизация; исследовательская работа; проблемное обучение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1,2,4,6,8,11,12,14,15,21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Перевод графической информации в текстовую; проектная  и исследовательская  деятельность; текстовые задания; извлечение информации из текста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3,5,10,13,16,19,20,22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работа; перевод текстовой информации в графическую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170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Основное внимание, на наш взгляд, необходимо уделять анализу </a:t>
            </a:r>
            <a:r>
              <a:rPr lang="ru-RU" sz="2000" b="1" dirty="0" err="1" smtClean="0"/>
              <a:t>сформированности</a:t>
            </a:r>
            <a:r>
              <a:rPr lang="ru-RU" sz="2000" b="1" dirty="0" smtClean="0"/>
              <a:t> следующих умений:</a:t>
            </a:r>
          </a:p>
          <a:p>
            <a:r>
              <a:rPr lang="ru-RU" sz="2000" b="1" dirty="0" smtClean="0"/>
              <a:t>Выделять из предложенных вопросов те, на которые естественные науки могут дать ответ.</a:t>
            </a:r>
          </a:p>
          <a:p>
            <a:r>
              <a:rPr lang="ru-RU" sz="2000" b="1" dirty="0" smtClean="0"/>
              <a:t>Делать научно обоснованные выводы на основе предложенной в задании или тексте информации, соотносить собственный жизненный опыт с предложенным научным.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766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3356" y="1094281"/>
            <a:ext cx="7195279" cy="25483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8995" y="1473435"/>
            <a:ext cx="9144000" cy="1655762"/>
          </a:xfrm>
        </p:spPr>
        <p:txBody>
          <a:bodyPr>
            <a:noAutofit/>
          </a:bodyPr>
          <a:lstStyle/>
          <a:p>
            <a:r>
              <a:rPr lang="ru-RU" sz="3600" b="1" dirty="0"/>
              <a:t>ЕНГ</a:t>
            </a:r>
            <a:r>
              <a:rPr lang="ru-RU" sz="3600" dirty="0"/>
              <a:t>  определяется как основная цель школьного естественнонаучного образования и отражает способность человека  применять естественнонаучные знания и умения в реальных жизненных ситуациях.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2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Проблемы, выявленные у российских школьников по результатам исследований </a:t>
            </a:r>
            <a:r>
              <a:rPr lang="ru-RU" b="1" dirty="0" err="1"/>
              <a:t>Pisa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8485" y="2623278"/>
            <a:ext cx="9196127" cy="3287943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Слабо сформированы умения:</a:t>
            </a:r>
          </a:p>
          <a:p>
            <a:r>
              <a:rPr lang="ru-RU" sz="2000" b="1" dirty="0"/>
              <a:t>- осуществлять поиск информации по ключевым словам;</a:t>
            </a:r>
          </a:p>
          <a:p>
            <a:r>
              <a:rPr lang="ru-RU" sz="2000" b="1" dirty="0"/>
              <a:t>- анализировать процессы проведения исследований;</a:t>
            </a:r>
          </a:p>
          <a:p>
            <a:r>
              <a:rPr lang="ru-RU" sz="2000" b="1" dirty="0"/>
              <a:t>- составлять прогнозы на основе имеющихся данных;</a:t>
            </a:r>
          </a:p>
          <a:p>
            <a:r>
              <a:rPr lang="ru-RU" sz="2000" b="1" dirty="0"/>
              <a:t>- выявлять и интерпретировать научные факты и данные исследований;</a:t>
            </a:r>
          </a:p>
          <a:p>
            <a:r>
              <a:rPr lang="ru-RU" sz="2000" b="1" dirty="0"/>
              <a:t>-интерпретировать графическую информацию;</a:t>
            </a:r>
          </a:p>
          <a:p>
            <a:r>
              <a:rPr lang="ru-RU" sz="2000" b="1" dirty="0"/>
              <a:t>- проводить оценочные расчеты.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37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 результате педагогических наблюдений за </a:t>
            </a:r>
            <a:r>
              <a:rPr lang="ru-RU" b="1" dirty="0" smtClean="0"/>
              <a:t>учащимися нашей школы, </a:t>
            </a:r>
            <a:r>
              <a:rPr lang="ru-RU" b="1" dirty="0"/>
              <a:t>было выявлено ряд </a:t>
            </a:r>
            <a:r>
              <a:rPr lang="ru-RU" b="1" dirty="0" smtClean="0"/>
              <a:t>проблем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438" y="308037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- учащиеся не умеют переносить знания, полученные при изучении одной дисциплины для описания природного явления в целом; </a:t>
            </a:r>
            <a:br>
              <a:rPr lang="ru-RU" sz="2000" b="1" dirty="0"/>
            </a:br>
            <a:r>
              <a:rPr lang="ru-RU" sz="2000" b="1" dirty="0"/>
              <a:t>- учащиеся не видят взаимосвязи, многомерности природных явлений и не могут перенести знания на пласт повседневной жизни; </a:t>
            </a:r>
            <a:br>
              <a:rPr lang="ru-RU" sz="2000" b="1" dirty="0"/>
            </a:br>
            <a:r>
              <a:rPr lang="ru-RU" sz="2000" b="1" dirty="0"/>
              <a:t>- учащиеся не умеют использовать знания по химии при описании природных объектов живой и неживой природы при изучении физики, биологии и географии. </a:t>
            </a:r>
          </a:p>
        </p:txBody>
      </p:sp>
    </p:spTree>
    <p:extLst>
      <p:ext uri="{BB962C8B-B14F-4D97-AF65-F5344CB8AC3E}">
        <p14:creationId xmlns:p14="http://schemas.microsoft.com/office/powerpoint/2010/main" val="16107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КДР по естественнонаучной грамотности в МБОУ «</a:t>
            </a:r>
            <a:r>
              <a:rPr lang="ru-RU" dirty="0" err="1" smtClean="0"/>
              <a:t>Кириковская</a:t>
            </a:r>
            <a:r>
              <a:rPr lang="ru-RU" dirty="0" smtClean="0"/>
              <a:t> средняя школа»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1 группа умений – описание и объяснение естественнонаучных явлений на основе имеющихся знаний.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04988"/>
              </p:ext>
            </p:extLst>
          </p:nvPr>
        </p:nvGraphicFramePr>
        <p:xfrm>
          <a:off x="1334124" y="3690143"/>
          <a:ext cx="8814217" cy="2486820"/>
        </p:xfrm>
        <a:graphic>
          <a:graphicData uri="http://schemas.openxmlformats.org/drawingml/2006/table">
            <a:tbl>
              <a:tblPr firstRow="1" firstCol="1" bandRow="1"/>
              <a:tblGrid>
                <a:gridCol w="1032516"/>
                <a:gridCol w="2594714"/>
                <a:gridCol w="2764359"/>
                <a:gridCol w="2422628"/>
              </a:tblGrid>
              <a:tr h="1053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3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2 группа умений – распознавание научных вопросов и применение методов естественнонаучного исследования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70391"/>
              </p:ext>
            </p:extLst>
          </p:nvPr>
        </p:nvGraphicFramePr>
        <p:xfrm>
          <a:off x="561846" y="3249118"/>
          <a:ext cx="10515600" cy="2791918"/>
        </p:xfrm>
        <a:graphic>
          <a:graphicData uri="http://schemas.openxmlformats.org/drawingml/2006/table">
            <a:tbl>
              <a:tblPr firstRow="1" firstCol="1" bandRow="1"/>
              <a:tblGrid>
                <a:gridCol w="1231820"/>
                <a:gridCol w="3095564"/>
                <a:gridCol w="3297955"/>
                <a:gridCol w="2890261"/>
              </a:tblGrid>
              <a:tr h="1182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46,5%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5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3 группа умений – интерпретация данных и использование научных доказательств для получения выводов.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1605"/>
              </p:ext>
            </p:extLst>
          </p:nvPr>
        </p:nvGraphicFramePr>
        <p:xfrm>
          <a:off x="974363" y="3690143"/>
          <a:ext cx="10379437" cy="2486820"/>
        </p:xfrm>
        <a:graphic>
          <a:graphicData uri="http://schemas.openxmlformats.org/drawingml/2006/table">
            <a:tbl>
              <a:tblPr firstRow="1" firstCol="1" bandRow="1"/>
              <a:tblGrid>
                <a:gridCol w="1215869"/>
                <a:gridCol w="3055481"/>
                <a:gridCol w="3255251"/>
                <a:gridCol w="2852836"/>
              </a:tblGrid>
              <a:tr h="1053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37,6%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41,8%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9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9094" y="594130"/>
            <a:ext cx="8911687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Для обеспечения продуктивности формирования функциональной естественнонаучной грамотности </a:t>
            </a:r>
            <a:r>
              <a:rPr lang="ru-RU" sz="2000" b="1" dirty="0" smtClean="0"/>
              <a:t>учащихся применяли специальные </a:t>
            </a:r>
            <a:r>
              <a:rPr lang="ru-RU" sz="2000" b="1" dirty="0"/>
              <a:t>активные, </a:t>
            </a:r>
            <a:r>
              <a:rPr lang="ru-RU" sz="2000" b="1" dirty="0" err="1"/>
              <a:t>деятельностные</a:t>
            </a:r>
            <a:r>
              <a:rPr lang="ru-RU" sz="2000" b="1" dirty="0"/>
              <a:t>, личностно-ориентированные и развивающие </a:t>
            </a:r>
            <a:r>
              <a:rPr lang="ru-RU" sz="2000" b="1" dirty="0" smtClean="0"/>
              <a:t>элементы образовательных технологий.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4360" y="2673246"/>
            <a:ext cx="8915400" cy="37776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проблемно-диалогическая </a:t>
            </a:r>
            <a:r>
              <a:rPr lang="ru-RU" sz="2000" b="1" dirty="0">
                <a:solidFill>
                  <a:schemeClr val="tx1"/>
                </a:solidFill>
                <a:cs typeface="Arial" panose="020B0604020202020204" pitchFamily="34" charset="0"/>
              </a:rPr>
              <a:t>технология </a:t>
            </a:r>
            <a:endParaRPr lang="ru-RU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технология формирования правильной читательской деятельности</a:t>
            </a:r>
          </a:p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проектной деятельности 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уровневая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и коммуникационные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</a:p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оценивания учебных достижений учащихся </a:t>
            </a:r>
          </a:p>
        </p:txBody>
      </p:sp>
    </p:spTree>
    <p:extLst>
      <p:ext uri="{BB962C8B-B14F-4D97-AF65-F5344CB8AC3E}">
        <p14:creationId xmlns:p14="http://schemas.microsoft.com/office/powerpoint/2010/main" val="1889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Методы и приемы формирования ЕНГ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2170"/>
          </a:xfrm>
        </p:spPr>
        <p:txBody>
          <a:bodyPr>
            <a:noAutofit/>
          </a:bodyPr>
          <a:lstStyle/>
          <a:p>
            <a:r>
              <a:rPr lang="ru-RU" sz="2800" b="1" dirty="0"/>
              <a:t>дискуссии, дебаты, проекты, упражнения и индивидуальные задания, алгоритмы, игровые </a:t>
            </a:r>
            <a:r>
              <a:rPr lang="ru-RU" sz="2800" b="1" dirty="0" smtClean="0"/>
              <a:t>задания, исследовательские и практические работы.</a:t>
            </a:r>
          </a:p>
          <a:p>
            <a:r>
              <a:rPr lang="ru-RU" sz="2800" b="1" dirty="0" smtClean="0"/>
              <a:t>«Ассоциативный куст», « Составления краткой записи», «Тетрадь с печатной основой», приём « </a:t>
            </a:r>
            <a:r>
              <a:rPr lang="ru-RU" sz="2800" b="1" dirty="0" err="1" smtClean="0"/>
              <a:t>Инсерт</a:t>
            </a:r>
            <a:r>
              <a:rPr lang="ru-RU" sz="2800" b="1" dirty="0" smtClean="0"/>
              <a:t>», «Кластер», «Ключевые слова», «Верные и неверные утверждения», « Верите ли вы…», «</a:t>
            </a:r>
            <a:r>
              <a:rPr lang="ru-RU" sz="2800" b="1" dirty="0" err="1" smtClean="0"/>
              <a:t>Синквейн</a:t>
            </a:r>
            <a:r>
              <a:rPr lang="ru-RU" sz="2800" b="1" dirty="0" smtClean="0"/>
              <a:t>» и другие.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640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809</Words>
  <Application>Microsoft Office PowerPoint</Application>
  <PresentationFormat>Широкоэкранный</PresentationFormat>
  <Paragraphs>215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Легкий дым</vt:lpstr>
      <vt:lpstr> МБОУ  «Кириковская средняя школа»    Естественно-научная грамотность.                      Выполнили: учитель химии и физики Слабкова Г.П                                                                  учитель географии и биологии Медведева Н.М</vt:lpstr>
      <vt:lpstr>Презентация PowerPoint</vt:lpstr>
      <vt:lpstr>Проблемы, выявленные у российских школьников по результатам исследований Pisa</vt:lpstr>
      <vt:lpstr>В результате педагогических наблюдений за учащимися нашей школы, было выявлено ряд проблем : </vt:lpstr>
      <vt:lpstr>Результаты КДР по естественнонаучной грамотности в МБОУ «Кириковская средняя школа»</vt:lpstr>
      <vt:lpstr>Презентация PowerPoint</vt:lpstr>
      <vt:lpstr>Презентация PowerPoint</vt:lpstr>
      <vt:lpstr>Для обеспечения продуктивности формирования функциональной естественнонаучной грамотности учащихся применяли специальные активные, деятельностные, личностно-ориентированные и развивающие элементы образовательных технологий. </vt:lpstr>
      <vt:lpstr>Методы и приемы формирования ЕНГ</vt:lpstr>
      <vt:lpstr>Приемы работы с текстом.</vt:lpstr>
      <vt:lpstr>Презентация PowerPoint</vt:lpstr>
      <vt:lpstr>Развитие основных составляющих понятия ЕНГ через интегративные задания</vt:lpstr>
      <vt:lpstr>Задание</vt:lpstr>
      <vt:lpstr>Текстовое задание</vt:lpstr>
      <vt:lpstr>   Вопрос 1. Используя информацию, приведенную в тексте, и знания в области химии, охарактеризуйте области применения озона.  Вопрос 2. Проанализируйте смысл каждого высказывания с научной точки зрения и выясните верно оно или нет.  </vt:lpstr>
      <vt:lpstr>Вывод:</vt:lpstr>
      <vt:lpstr>Мониторинг выполнения учащимися заданий КДР</vt:lpstr>
      <vt:lpstr>Задания формирующие ЕНГ в КДР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geografia</dc:creator>
  <cp:lastModifiedBy>КСШ4</cp:lastModifiedBy>
  <cp:revision>17</cp:revision>
  <dcterms:created xsi:type="dcterms:W3CDTF">2020-12-14T10:07:43Z</dcterms:created>
  <dcterms:modified xsi:type="dcterms:W3CDTF">2021-01-25T07:48:22Z</dcterms:modified>
</cp:coreProperties>
</file>