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Alegreya Bold" charset="0"/>
      <p:regular r:id="rId25"/>
    </p:embeddedFont>
    <p:embeddedFont>
      <p:font typeface="TT Milks Casual 900 One" charset="-52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Merriweather" charset="-5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8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799" y="1439801"/>
            <a:ext cx="3354847" cy="7818499"/>
          </a:xfrm>
          <a:custGeom>
            <a:avLst/>
            <a:gdLst/>
            <a:ahLst/>
            <a:cxnLst/>
            <a:rect l="l" t="t" r="r" b="b"/>
            <a:pathLst>
              <a:path w="3354847" h="7818499">
                <a:moveTo>
                  <a:pt x="0" y="0"/>
                </a:moveTo>
                <a:lnTo>
                  <a:pt x="3354846" y="0"/>
                </a:lnTo>
                <a:lnTo>
                  <a:pt x="3354846" y="7818499"/>
                </a:lnTo>
                <a:lnTo>
                  <a:pt x="0" y="781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62240" y="6309105"/>
            <a:ext cx="11572550" cy="67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22"/>
              </a:lnSpc>
            </a:pPr>
            <a:r>
              <a:rPr lang="en-US" sz="5122" spc="153">
                <a:solidFill>
                  <a:srgbClr val="043679"/>
                </a:solidFill>
                <a:latin typeface="Alegreya Bold"/>
              </a:rPr>
              <a:t>7 класс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62240" y="3720513"/>
            <a:ext cx="11572550" cy="2493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2"/>
              </a:lnSpc>
              <a:spcBef>
                <a:spcPct val="0"/>
              </a:spcBef>
            </a:pPr>
            <a:r>
              <a:rPr lang="en-US" sz="6442" spc="3736" dirty="0">
                <a:solidFill>
                  <a:srgbClr val="043679"/>
                </a:solidFill>
                <a:latin typeface="TT Milks Casual 900 One"/>
              </a:rPr>
              <a:t>ВЕРОЯТНОСТЬ И СТАТИСТИКА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62240" y="7131866"/>
            <a:ext cx="11572550" cy="473897"/>
            <a:chOff x="0" y="0"/>
            <a:chExt cx="3367292" cy="1378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62240" y="2934586"/>
            <a:ext cx="11572550" cy="473897"/>
            <a:chOff x="0" y="0"/>
            <a:chExt cx="3367292" cy="1378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5816" y="2934586"/>
            <a:ext cx="3982392" cy="5809856"/>
          </a:xfrm>
          <a:custGeom>
            <a:avLst/>
            <a:gdLst/>
            <a:ahLst/>
            <a:cxnLst/>
            <a:rect l="l" t="t" r="r" b="b"/>
            <a:pathLst>
              <a:path w="3982392" h="5809856">
                <a:moveTo>
                  <a:pt x="0" y="0"/>
                </a:moveTo>
                <a:lnTo>
                  <a:pt x="3982393" y="0"/>
                </a:lnTo>
                <a:lnTo>
                  <a:pt x="3982393" y="5809856"/>
                </a:lnTo>
                <a:lnTo>
                  <a:pt x="0" y="58098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ПРИМЕР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6720" y="1576163"/>
            <a:ext cx="11362580" cy="834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организации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учебного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процесса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новом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учебном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году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школе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необходимо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закупить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учебные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кабинеты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ученическую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мебель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мебель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работы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учителей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.  </a:t>
            </a:r>
          </a:p>
          <a:p>
            <a:pPr algn="just">
              <a:lnSpc>
                <a:spcPts val="3500"/>
              </a:lnSpc>
            </a:pP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начальных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классов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необходимо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приобрести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19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38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стульев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и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стол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классную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доску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;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математики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– 17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34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классных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доски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;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информатики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- 10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10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стульев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стол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1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5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компьютеров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;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химии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- 15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ученических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парт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30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стульев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2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стул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для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учителя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компьютера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, 3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стенда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.</a:t>
            </a:r>
          </a:p>
          <a:p>
            <a:pPr algn="just">
              <a:lnSpc>
                <a:spcPts val="3500"/>
              </a:lnSpc>
            </a:pP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Сколько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книжных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шкафов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нужно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купить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кабинет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математики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733225" y="-3678741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362036" y="7365614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60"/>
                </a:moveTo>
                <a:lnTo>
                  <a:pt x="5468916" y="4335360"/>
                </a:lnTo>
                <a:lnTo>
                  <a:pt x="5468916" y="0"/>
                </a:lnTo>
                <a:lnTo>
                  <a:pt x="0" y="0"/>
                </a:lnTo>
                <a:lnTo>
                  <a:pt x="0" y="433536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50085" y="7565390"/>
            <a:ext cx="10509215" cy="16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00"/>
              </a:lnSpc>
            </a:pPr>
            <a:r>
              <a:rPr lang="en-US" sz="4400" spc="132" dirty="0">
                <a:solidFill>
                  <a:srgbClr val="043679"/>
                </a:solidFill>
                <a:latin typeface="TT Milks Casual 900 One"/>
              </a:rPr>
              <a:t>В КАКОМ СЛУЧАЕ БЫЛО ЛЕГЧЕ ОТВЕТИТЬ НА ВОПРОС? ПО ТЕКСТУ ИЛИ ПО ТАБЛИЦЕ? </a:t>
            </a:r>
          </a:p>
        </p:txBody>
      </p:sp>
      <p:sp>
        <p:nvSpPr>
          <p:cNvPr id="7" name="AutoShape 7"/>
          <p:cNvSpPr/>
          <p:nvPr/>
        </p:nvSpPr>
        <p:spPr>
          <a:xfrm>
            <a:off x="2651760" y="2794701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651760" y="3815525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2651760" y="4836350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2651760" y="5857175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2651760" y="6877999"/>
            <a:ext cx="13035929" cy="23812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2651866" y="1727580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5615955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8233072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9663491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11156909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2650967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 flipV="1">
            <a:off x="14142037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flipV="1">
            <a:off x="6773897" y="1759593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 flipV="1">
            <a:off x="5503658" y="1727580"/>
            <a:ext cx="47923" cy="5197825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2803418" y="2243838"/>
            <a:ext cx="2676428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Кабинеты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03418" y="2909001"/>
            <a:ext cx="2676428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3300" spc="99">
                <a:solidFill>
                  <a:srgbClr val="043679"/>
                </a:solidFill>
                <a:latin typeface="Merriweather"/>
              </a:rPr>
              <a:t>Начальные классы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763509" y="4383642"/>
            <a:ext cx="2676428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Математика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651717" y="5466967"/>
            <a:ext cx="2929019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Информатика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24896" y="6428674"/>
            <a:ext cx="2929019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Химия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82127" y="2337818"/>
            <a:ext cx="1215732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Парта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867577" y="3397951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19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888095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17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908612" y="543325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929130" y="645089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089075" y="2337818"/>
            <a:ext cx="1215732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Стул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36157" y="3397951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38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36157" y="4446143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34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36157" y="5436425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10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36157" y="645724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30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409582" y="1939038"/>
            <a:ext cx="1215732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Стол учительский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676282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752482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8715550" y="5436425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15550" y="645089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40001" y="1939038"/>
            <a:ext cx="1215732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Стул учительский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182901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182901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182901" y="5466967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182901" y="6485824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396827" y="2222566"/>
            <a:ext cx="1215732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Шкаф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571544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571544" y="446659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1571544" y="6457249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571544" y="543325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798902" y="2222566"/>
            <a:ext cx="1215732" cy="26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sz="2000" spc="60">
                <a:solidFill>
                  <a:srgbClr val="043679"/>
                </a:solidFill>
                <a:latin typeface="Merriweather"/>
              </a:rPr>
              <a:t>Доска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4232821" y="2268286"/>
            <a:ext cx="1786674" cy="224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700"/>
              </a:lnSpc>
            </a:pPr>
            <a:r>
              <a:rPr lang="en-US" sz="1700" spc="51">
                <a:solidFill>
                  <a:srgbClr val="043679"/>
                </a:solidFill>
                <a:latin typeface="Merriweather"/>
              </a:rPr>
              <a:t>Компьютер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104870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3094177" y="446659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094177" y="543325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094177" y="6504874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-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623346" y="3425318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1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632871" y="44156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2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623346" y="5465000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5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623346" y="6487792"/>
            <a:ext cx="603796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r>
              <a:rPr lang="en-US" sz="2799" spc="83">
                <a:solidFill>
                  <a:srgbClr val="043679"/>
                </a:solidFill>
                <a:latin typeface="Merriweather"/>
              </a:rPr>
              <a:t>3</a:t>
            </a:r>
          </a:p>
        </p:txBody>
      </p:sp>
      <p:sp>
        <p:nvSpPr>
          <p:cNvPr id="61" name="TextBox 6"/>
          <p:cNvSpPr txBox="1"/>
          <p:nvPr/>
        </p:nvSpPr>
        <p:spPr>
          <a:xfrm>
            <a:off x="1714448" y="571468"/>
            <a:ext cx="142876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Сколько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книжных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шкафов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нужно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купить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в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кабинет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 </a:t>
            </a:r>
            <a:r>
              <a:rPr lang="en-US" sz="4400" spc="105" dirty="0" err="1" smtClean="0">
                <a:solidFill>
                  <a:srgbClr val="043679"/>
                </a:solidFill>
                <a:latin typeface="TT Milks Casual 900 One" charset="-52"/>
              </a:rPr>
              <a:t>математики</a:t>
            </a:r>
            <a:r>
              <a:rPr lang="en-US" sz="4400" spc="105" dirty="0" smtClean="0">
                <a:solidFill>
                  <a:srgbClr val="043679"/>
                </a:solidFill>
                <a:latin typeface="TT Milks Casual 900 One" charset="-52"/>
              </a:rPr>
              <a:t>?</a:t>
            </a:r>
            <a:endParaRPr lang="en-US" sz="4400" spc="105" dirty="0">
              <a:solidFill>
                <a:srgbClr val="043679"/>
              </a:solidFill>
              <a:latin typeface="TT Milks Casual 900 One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799" y="1439801"/>
            <a:ext cx="3354847" cy="7818499"/>
          </a:xfrm>
          <a:custGeom>
            <a:avLst/>
            <a:gdLst/>
            <a:ahLst/>
            <a:cxnLst/>
            <a:rect l="l" t="t" r="r" b="b"/>
            <a:pathLst>
              <a:path w="3354847" h="7818499">
                <a:moveTo>
                  <a:pt x="0" y="0"/>
                </a:moveTo>
                <a:lnTo>
                  <a:pt x="3354846" y="0"/>
                </a:lnTo>
                <a:lnTo>
                  <a:pt x="3354846" y="7818499"/>
                </a:lnTo>
                <a:lnTo>
                  <a:pt x="0" y="781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62240" y="4361313"/>
            <a:ext cx="11572550" cy="167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2"/>
              </a:lnSpc>
            </a:pPr>
            <a:r>
              <a:rPr lang="en-US" sz="6442" spc="3736">
                <a:solidFill>
                  <a:srgbClr val="043679"/>
                </a:solidFill>
                <a:latin typeface="TT Milks Casual 900 One"/>
              </a:rPr>
              <a:t>ТЕМА УРОКА:</a:t>
            </a:r>
          </a:p>
          <a:p>
            <a:pPr algn="ctr">
              <a:lnSpc>
                <a:spcPts val="6442"/>
              </a:lnSpc>
              <a:spcBef>
                <a:spcPct val="0"/>
              </a:spcBef>
            </a:pPr>
            <a:r>
              <a:rPr lang="en-US" sz="6442" spc="3736">
                <a:solidFill>
                  <a:srgbClr val="043679"/>
                </a:solidFill>
                <a:latin typeface="TT Milks Casual 900 One"/>
              </a:rPr>
              <a:t>ТАБЛИЦЫ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62240" y="7131866"/>
            <a:ext cx="11572550" cy="473897"/>
            <a:chOff x="0" y="0"/>
            <a:chExt cx="3367292" cy="1378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62240" y="2934586"/>
            <a:ext cx="11572550" cy="473897"/>
            <a:chOff x="0" y="0"/>
            <a:chExt cx="3367292" cy="1378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3382421"/>
            <a:ext cx="5224812" cy="5875879"/>
          </a:xfrm>
          <a:custGeom>
            <a:avLst/>
            <a:gdLst/>
            <a:ahLst/>
            <a:cxnLst/>
            <a:rect l="l" t="t" r="r" b="b"/>
            <a:pathLst>
              <a:path w="5224812" h="5875879">
                <a:moveTo>
                  <a:pt x="0" y="0"/>
                </a:moveTo>
                <a:lnTo>
                  <a:pt x="5224812" y="0"/>
                </a:lnTo>
                <a:lnTo>
                  <a:pt x="5224812" y="5875879"/>
                </a:lnTo>
                <a:lnTo>
                  <a:pt x="0" y="5875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474393" y="4759278"/>
            <a:ext cx="6698390" cy="4779301"/>
          </a:xfrm>
          <a:custGeom>
            <a:avLst/>
            <a:gdLst/>
            <a:ahLst/>
            <a:cxnLst/>
            <a:rect l="l" t="t" r="r" b="b"/>
            <a:pathLst>
              <a:path w="6698390" h="4779301">
                <a:moveTo>
                  <a:pt x="0" y="0"/>
                </a:moveTo>
                <a:lnTo>
                  <a:pt x="6698390" y="0"/>
                </a:lnTo>
                <a:lnTo>
                  <a:pt x="6698390" y="4779301"/>
                </a:lnTo>
                <a:lnTo>
                  <a:pt x="0" y="4779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84285" y="3382421"/>
            <a:ext cx="5166345" cy="6436436"/>
          </a:xfrm>
          <a:custGeom>
            <a:avLst/>
            <a:gdLst/>
            <a:ahLst/>
            <a:cxnLst/>
            <a:rect l="l" t="t" r="r" b="b"/>
            <a:pathLst>
              <a:path w="5166345" h="6436436">
                <a:moveTo>
                  <a:pt x="0" y="0"/>
                </a:moveTo>
                <a:lnTo>
                  <a:pt x="5166345" y="0"/>
                </a:lnTo>
                <a:lnTo>
                  <a:pt x="5166345" y="6436436"/>
                </a:lnTo>
                <a:lnTo>
                  <a:pt x="0" y="643643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b="-1980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182252"/>
            <a:ext cx="16230600" cy="24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ТАБЛИЦА - САМЫЙ ПРОСТОЙ И УДОБНЫЙ СПОСОБ УПОРЯДОЧИТЬ ДАННЫЕ.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47770" y="2934586"/>
            <a:ext cx="13992460" cy="5087896"/>
          </a:xfrm>
          <a:custGeom>
            <a:avLst/>
            <a:gdLst/>
            <a:ahLst/>
            <a:cxnLst/>
            <a:rect l="l" t="t" r="r" b="b"/>
            <a:pathLst>
              <a:path w="13992460" h="5087896">
                <a:moveTo>
                  <a:pt x="0" y="0"/>
                </a:moveTo>
                <a:lnTo>
                  <a:pt x="13992460" y="0"/>
                </a:lnTo>
                <a:lnTo>
                  <a:pt x="13992460" y="5087896"/>
                </a:lnTo>
                <a:lnTo>
                  <a:pt x="0" y="5087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2597" b="-32256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указаны средние цены (в рублях) на некоторые основные продукты питания в трех городах России.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359775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каком из этих городов цена набора, состоящего из 2 батонов, пшеничного хлеба, 3 кг картофеля и 1,5 кг говядины, наименьшая?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576635" y="3161413"/>
            <a:ext cx="9134730" cy="2397551"/>
          </a:xfrm>
          <a:custGeom>
            <a:avLst/>
            <a:gdLst/>
            <a:ahLst/>
            <a:cxnLst/>
            <a:rect l="l" t="t" r="r" b="b"/>
            <a:pathLst>
              <a:path w="9134730" h="2397551">
                <a:moveTo>
                  <a:pt x="0" y="0"/>
                </a:moveTo>
                <a:lnTo>
                  <a:pt x="9134730" y="0"/>
                </a:lnTo>
                <a:lnTo>
                  <a:pt x="9134730" y="2397551"/>
                </a:lnTo>
                <a:lnTo>
                  <a:pt x="0" y="2397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36" t="-282865" r="-10422" b="-57737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2.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дан фрагмент расписания поездов дальнего следования, проходящих через станцию “«Екатеринбург-Пассажирский”.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350250"/>
            <a:ext cx="16230600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3000"/>
              </a:lnSpc>
              <a:buFont typeface="Arial"/>
              <a:buChar char="•"/>
            </a:pP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Укажите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номер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поезда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прибывающего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из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Абакана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.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Из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Нижневартовска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.</a:t>
            </a:r>
          </a:p>
          <a:p>
            <a:pPr marL="647700" lvl="1" indent="-323850" algn="just">
              <a:lnSpc>
                <a:spcPts val="3000"/>
              </a:lnSpc>
              <a:buFont typeface="Arial"/>
              <a:buChar char="•"/>
            </a:pP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каком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пути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находится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поезд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отправляющийся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в 13:03? В 12:54?</a:t>
            </a:r>
          </a:p>
          <a:p>
            <a:pPr marL="647700" lvl="1" indent="-323850" algn="just">
              <a:lnSpc>
                <a:spcPts val="3000"/>
              </a:lnSpc>
              <a:buFont typeface="Arial"/>
              <a:buChar char="•"/>
            </a:pP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Сколько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минут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длится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стоянка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поезда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000" spc="89" dirty="0" err="1">
                <a:solidFill>
                  <a:srgbClr val="043679"/>
                </a:solidFill>
                <a:latin typeface="Merriweather"/>
              </a:rPr>
              <a:t>Владивосток-Москва</a:t>
            </a:r>
            <a:r>
              <a:rPr lang="en-US" sz="3000" spc="89" dirty="0">
                <a:solidFill>
                  <a:srgbClr val="043679"/>
                </a:solidFill>
                <a:latin typeface="Merriweather"/>
              </a:rPr>
              <a:t>? </a:t>
            </a:r>
          </a:p>
        </p:txBody>
      </p:sp>
      <p:sp>
        <p:nvSpPr>
          <p:cNvPr id="10" name="Freeform 10"/>
          <p:cNvSpPr/>
          <p:nvPr/>
        </p:nvSpPr>
        <p:spPr>
          <a:xfrm>
            <a:off x="4316885" y="5558964"/>
            <a:ext cx="9394480" cy="2560518"/>
          </a:xfrm>
          <a:custGeom>
            <a:avLst/>
            <a:gdLst/>
            <a:ahLst/>
            <a:cxnLst/>
            <a:rect l="l" t="t" r="r" b="b"/>
            <a:pathLst>
              <a:path w="9394480" h="2560518">
                <a:moveTo>
                  <a:pt x="0" y="0"/>
                </a:moveTo>
                <a:lnTo>
                  <a:pt x="9394480" y="0"/>
                </a:lnTo>
                <a:lnTo>
                  <a:pt x="9394480" y="2560518"/>
                </a:lnTo>
                <a:lnTo>
                  <a:pt x="0" y="2560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46" t="-491893" r="-6947" b="-30369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72458" y="5143500"/>
            <a:ext cx="11143084" cy="4596932"/>
          </a:xfrm>
          <a:custGeom>
            <a:avLst/>
            <a:gdLst/>
            <a:ahLst/>
            <a:cxnLst/>
            <a:rect l="l" t="t" r="r" b="b"/>
            <a:pathLst>
              <a:path w="11143084" h="4596932">
                <a:moveTo>
                  <a:pt x="0" y="0"/>
                </a:moveTo>
                <a:lnTo>
                  <a:pt x="11143084" y="0"/>
                </a:lnTo>
                <a:lnTo>
                  <a:pt x="11143084" y="4596932"/>
                </a:lnTo>
                <a:lnTo>
                  <a:pt x="0" y="4596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729" t="-246085" b="-30822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3.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308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По правилам авиакомпании пассажир может провести с собой в салоне самолета ручную кладь, размеры которой не превышают 55 см в длину, 40 см в высоту, 20 см в ширину и масса которой не превышает 10 кг. </a:t>
            </a:r>
          </a:p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Таблица содержит данные о пяти сумках, которые сотрудники авиакомпании не разрешили взять в самолет. Нет ли ошибки в действиях сотрудников?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1799" y="1439801"/>
            <a:ext cx="3354847" cy="7818499"/>
          </a:xfrm>
          <a:custGeom>
            <a:avLst/>
            <a:gdLst/>
            <a:ahLst/>
            <a:cxnLst/>
            <a:rect l="l" t="t" r="r" b="b"/>
            <a:pathLst>
              <a:path w="3354847" h="7818499">
                <a:moveTo>
                  <a:pt x="0" y="0"/>
                </a:moveTo>
                <a:lnTo>
                  <a:pt x="3354846" y="0"/>
                </a:lnTo>
                <a:lnTo>
                  <a:pt x="3354846" y="7818499"/>
                </a:lnTo>
                <a:lnTo>
                  <a:pt x="0" y="7818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162240" y="4589780"/>
            <a:ext cx="11572550" cy="119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 spc="2667">
                <a:solidFill>
                  <a:srgbClr val="043679"/>
                </a:solidFill>
                <a:latin typeface="TT Milks Casual 900 One"/>
              </a:rPr>
              <a:t>САМОСТОЯТЕЛЬНАЯ РАБОТА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62240" y="7131866"/>
            <a:ext cx="11572550" cy="473897"/>
            <a:chOff x="0" y="0"/>
            <a:chExt cx="3367292" cy="1378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62240" y="2934586"/>
            <a:ext cx="11572550" cy="473897"/>
            <a:chOff x="0" y="0"/>
            <a:chExt cx="3367292" cy="13789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7292" cy="137891"/>
            </a:xfrm>
            <a:custGeom>
              <a:avLst/>
              <a:gdLst/>
              <a:ahLst/>
              <a:cxnLst/>
              <a:rect l="l" t="t" r="r" b="b"/>
              <a:pathLst>
                <a:path w="3367292" h="137891">
                  <a:moveTo>
                    <a:pt x="0" y="0"/>
                  </a:moveTo>
                  <a:lnTo>
                    <a:pt x="3367292" y="0"/>
                  </a:lnTo>
                  <a:lnTo>
                    <a:pt x="3367292" y="137891"/>
                  </a:lnTo>
                  <a:lnTo>
                    <a:pt x="0" y="137891"/>
                  </a:lnTo>
                  <a:lnTo>
                    <a:pt x="0" y="0"/>
                  </a:lnTo>
                </a:path>
              </a:pathLst>
            </a:custGeom>
            <a:solidFill>
              <a:srgbClr val="04367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5982" tIns="45982" rIns="45982" bIns="45982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72065" y="3277486"/>
            <a:ext cx="13743870" cy="3000806"/>
          </a:xfrm>
          <a:custGeom>
            <a:avLst/>
            <a:gdLst/>
            <a:ahLst/>
            <a:cxnLst/>
            <a:rect l="l" t="t" r="r" b="b"/>
            <a:pathLst>
              <a:path w="13743870" h="3000806">
                <a:moveTo>
                  <a:pt x="0" y="0"/>
                </a:moveTo>
                <a:lnTo>
                  <a:pt x="13743870" y="0"/>
                </a:lnTo>
                <a:lnTo>
                  <a:pt x="13743870" y="3000806"/>
                </a:lnTo>
                <a:lnTo>
                  <a:pt x="0" y="300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852" t="-646741" r="-17319" b="-69216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1.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даны рекомендации по выпечке кондитерских изделий в духовке — температура (°С) и время (мин.).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6541712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По данным таблицы определите наибольшую температуру выпекания заварных пирожных. Ответ дайте в градусах Цельсия.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23961" y="3256663"/>
            <a:ext cx="14240078" cy="3046845"/>
          </a:xfrm>
          <a:custGeom>
            <a:avLst/>
            <a:gdLst/>
            <a:ahLst/>
            <a:cxnLst/>
            <a:rect l="l" t="t" r="r" b="b"/>
            <a:pathLst>
              <a:path w="14240078" h="3046845">
                <a:moveTo>
                  <a:pt x="0" y="0"/>
                </a:moveTo>
                <a:lnTo>
                  <a:pt x="14240078" y="0"/>
                </a:lnTo>
                <a:lnTo>
                  <a:pt x="14240078" y="3046845"/>
                </a:lnTo>
                <a:lnTo>
                  <a:pt x="0" y="30468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0161" b="-43128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2.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даны почтовые тарифы (в рублях) на стоимость пересылки письма в зависимости от его массы.</a:t>
            </a:r>
          </a:p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024312"/>
            <a:ext cx="16230600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Сколько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рублей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стоит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пересылка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ценного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письма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500" spc="105" dirty="0" err="1">
                <a:solidFill>
                  <a:srgbClr val="043679"/>
                </a:solidFill>
                <a:latin typeface="Merriweather"/>
              </a:rPr>
              <a:t>массой</a:t>
            </a:r>
            <a:r>
              <a:rPr lang="en-US" sz="3500" spc="105" dirty="0">
                <a:solidFill>
                  <a:srgbClr val="043679"/>
                </a:solidFill>
                <a:latin typeface="Merriweather"/>
              </a:rPr>
              <a:t> 65 г?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9522" y="2052555"/>
            <a:ext cx="11149778" cy="6181889"/>
            <a:chOff x="0" y="0"/>
            <a:chExt cx="3277259" cy="18170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77258" cy="1817045"/>
            </a:xfrm>
            <a:custGeom>
              <a:avLst/>
              <a:gdLst/>
              <a:ahLst/>
              <a:cxnLst/>
              <a:rect l="l" t="t" r="r" b="b"/>
              <a:pathLst>
                <a:path w="3277258" h="1817045">
                  <a:moveTo>
                    <a:pt x="0" y="0"/>
                  </a:moveTo>
                  <a:lnTo>
                    <a:pt x="3277258" y="0"/>
                  </a:lnTo>
                  <a:lnTo>
                    <a:pt x="3277258" y="1817045"/>
                  </a:lnTo>
                  <a:lnTo>
                    <a:pt x="0" y="1817045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09522" y="2692881"/>
            <a:ext cx="11149778" cy="503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8"/>
              </a:lnSpc>
            </a:pP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“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Важно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не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количество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знаний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а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качество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их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.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Можно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знать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очень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многое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не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зная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самого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нужного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”.</a:t>
            </a:r>
          </a:p>
        </p:txBody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568955">
            <a:off x="14716055" y="4642325"/>
            <a:ext cx="1322514" cy="6164259"/>
          </a:xfrm>
          <a:custGeom>
            <a:avLst/>
            <a:gdLst/>
            <a:ahLst/>
            <a:cxnLst/>
            <a:rect l="l" t="t" r="r" b="b"/>
            <a:pathLst>
              <a:path w="1322514" h="6164259">
                <a:moveTo>
                  <a:pt x="0" y="0"/>
                </a:moveTo>
                <a:lnTo>
                  <a:pt x="1322514" y="0"/>
                </a:lnTo>
                <a:lnTo>
                  <a:pt x="1322514" y="6164259"/>
                </a:lnTo>
                <a:lnTo>
                  <a:pt x="0" y="61642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81717" y="1738285"/>
            <a:ext cx="6491239" cy="7757660"/>
          </a:xfrm>
          <a:custGeom>
            <a:avLst/>
            <a:gdLst/>
            <a:ahLst/>
            <a:cxnLst/>
            <a:rect l="l" t="t" r="r" b="b"/>
            <a:pathLst>
              <a:path w="6491239" h="7757660">
                <a:moveTo>
                  <a:pt x="0" y="0"/>
                </a:moveTo>
                <a:lnTo>
                  <a:pt x="6491239" y="0"/>
                </a:lnTo>
                <a:lnTo>
                  <a:pt x="6491239" y="7757660"/>
                </a:lnTo>
                <a:lnTo>
                  <a:pt x="0" y="77576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494689" y="8821937"/>
            <a:ext cx="11149778" cy="1037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98"/>
              </a:lnSpc>
            </a:pPr>
            <a:r>
              <a:rPr lang="en-US" sz="7898" spc="236">
                <a:solidFill>
                  <a:srgbClr val="043679"/>
                </a:solidFill>
                <a:latin typeface="Alegreya Bold"/>
              </a:rPr>
              <a:t>Л.Н. Толстой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34139" y="2934586"/>
            <a:ext cx="14219722" cy="4117871"/>
          </a:xfrm>
          <a:custGeom>
            <a:avLst/>
            <a:gdLst/>
            <a:ahLst/>
            <a:cxnLst/>
            <a:rect l="l" t="t" r="r" b="b"/>
            <a:pathLst>
              <a:path w="14219722" h="4117871">
                <a:moveTo>
                  <a:pt x="0" y="0"/>
                </a:moveTo>
                <a:lnTo>
                  <a:pt x="14219722" y="0"/>
                </a:lnTo>
                <a:lnTo>
                  <a:pt x="14219722" y="4117871"/>
                </a:lnTo>
                <a:lnTo>
                  <a:pt x="0" y="4117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025" t="-510573" r="-10610" b="-305893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3.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таблице показаны характеристики некоторых моделей телефонов.</a:t>
            </a:r>
          </a:p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462032"/>
            <a:ext cx="16230600" cy="177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Евгений выбирает себе телефон. Телефон какой модели из предложенных ему следует купить, чтобы оперативная память у телефона была не меньше 5 ГБ и чтобы с помощью телефона можно было оплачивать покупки?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207" y="4193737"/>
            <a:ext cx="16231093" cy="3031794"/>
          </a:xfrm>
          <a:custGeom>
            <a:avLst/>
            <a:gdLst/>
            <a:ahLst/>
            <a:cxnLst/>
            <a:rect l="l" t="t" r="r" b="b"/>
            <a:pathLst>
              <a:path w="16231093" h="3031794">
                <a:moveTo>
                  <a:pt x="0" y="0"/>
                </a:moveTo>
                <a:lnTo>
                  <a:pt x="16231093" y="0"/>
                </a:lnTo>
                <a:lnTo>
                  <a:pt x="16231093" y="3031794"/>
                </a:lnTo>
                <a:lnTo>
                  <a:pt x="0" y="3031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92690" b="-56589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4.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919988"/>
            <a:ext cx="16230600" cy="177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Сотрудник некоторой фирмы 29 июля 2019 года провёл опрос среди коллег и составил таблицу, в которой, помимо фамилии, имени, отчества и дня рождения, указал полное число лет на день опроса (возраст).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787506"/>
            <a:ext cx="16230600" cy="46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3500" spc="105">
                <a:solidFill>
                  <a:srgbClr val="043679"/>
                </a:solidFill>
                <a:latin typeface="Merriweather"/>
              </a:rPr>
              <a:t>В каком году родилась Панфилова Елена Георгиевна?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96424" y="3306744"/>
            <a:ext cx="17755724" cy="3279363"/>
          </a:xfrm>
          <a:custGeom>
            <a:avLst/>
            <a:gdLst/>
            <a:ahLst/>
            <a:cxnLst/>
            <a:rect l="l" t="t" r="r" b="b"/>
            <a:pathLst>
              <a:path w="17755724" h="3279363">
                <a:moveTo>
                  <a:pt x="0" y="0"/>
                </a:moveTo>
                <a:lnTo>
                  <a:pt x="17755724" y="0"/>
                </a:lnTo>
                <a:lnTo>
                  <a:pt x="17755724" y="3279363"/>
                </a:lnTo>
                <a:lnTo>
                  <a:pt x="0" y="3279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2145" b="-49958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671737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ЗАДАНИЕ 5.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057736"/>
            <a:ext cx="15866114" cy="87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1"/>
              </a:lnSpc>
            </a:pP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таблице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показано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сколько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дней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месяц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выпадали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осадки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Тюмени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течение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некоторого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года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319053"/>
            <a:ext cx="15866114" cy="877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21"/>
              </a:lnSpc>
            </a:pP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Пользуясь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данными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представленными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таблице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найдите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,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сколько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дней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Тюмени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выпадал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снег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в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зимние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 </a:t>
            </a:r>
            <a:r>
              <a:rPr lang="en-US" sz="3421" spc="102" dirty="0" err="1">
                <a:solidFill>
                  <a:srgbClr val="043679"/>
                </a:solidFill>
                <a:latin typeface="Merriweather"/>
              </a:rPr>
              <a:t>месяцы</a:t>
            </a:r>
            <a:r>
              <a:rPr lang="en-US" sz="3421" spc="102" dirty="0">
                <a:solidFill>
                  <a:srgbClr val="043679"/>
                </a:solidFill>
                <a:latin typeface="Merriweather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152525"/>
            <a:ext cx="16230600" cy="837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ОТВЕТЫ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501528"/>
            <a:ext cx="16230600" cy="4038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1.240</a:t>
            </a:r>
          </a:p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2. 119</a:t>
            </a:r>
          </a:p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3. 4</a:t>
            </a:r>
          </a:p>
          <a:p>
            <a:pPr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4. 1991 </a:t>
            </a:r>
          </a:p>
          <a:p>
            <a:pPr marL="0" lvl="0" indent="0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5. 43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920366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МАТЕМАТИКА</a:t>
            </a:r>
          </a:p>
        </p:txBody>
      </p:sp>
      <p:sp>
        <p:nvSpPr>
          <p:cNvPr id="4" name="Freeform 4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029162" y="7471556"/>
            <a:ext cx="9952077" cy="2570303"/>
            <a:chOff x="0" y="0"/>
            <a:chExt cx="2621123" cy="6769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1123" cy="676952"/>
            </a:xfrm>
            <a:custGeom>
              <a:avLst/>
              <a:gdLst/>
              <a:ahLst/>
              <a:cxnLst/>
              <a:rect l="l" t="t" r="r" b="b"/>
              <a:pathLst>
                <a:path w="2621123" h="676952">
                  <a:moveTo>
                    <a:pt x="0" y="0"/>
                  </a:moveTo>
                  <a:lnTo>
                    <a:pt x="2621123" y="0"/>
                  </a:lnTo>
                  <a:lnTo>
                    <a:pt x="2621123" y="676952"/>
                  </a:lnTo>
                  <a:lnTo>
                    <a:pt x="0" y="676952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9162" y="2934586"/>
            <a:ext cx="9952077" cy="1628944"/>
            <a:chOff x="0" y="0"/>
            <a:chExt cx="2621123" cy="4290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1123" cy="429022"/>
            </a:xfrm>
            <a:custGeom>
              <a:avLst/>
              <a:gdLst/>
              <a:ahLst/>
              <a:cxnLst/>
              <a:rect l="l" t="t" r="r" b="b"/>
              <a:pathLst>
                <a:path w="2621123" h="429022">
                  <a:moveTo>
                    <a:pt x="0" y="0"/>
                  </a:moveTo>
                  <a:lnTo>
                    <a:pt x="2621123" y="0"/>
                  </a:lnTo>
                  <a:lnTo>
                    <a:pt x="2621123" y="429022"/>
                  </a:lnTo>
                  <a:lnTo>
                    <a:pt x="0" y="429022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9162" y="5203071"/>
            <a:ext cx="9952077" cy="1628944"/>
            <a:chOff x="0" y="0"/>
            <a:chExt cx="2621123" cy="4290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21123" cy="429022"/>
            </a:xfrm>
            <a:custGeom>
              <a:avLst/>
              <a:gdLst/>
              <a:ahLst/>
              <a:cxnLst/>
              <a:rect l="l" t="t" r="r" b="b"/>
              <a:pathLst>
                <a:path w="2621123" h="429022">
                  <a:moveTo>
                    <a:pt x="0" y="0"/>
                  </a:moveTo>
                  <a:lnTo>
                    <a:pt x="2621123" y="0"/>
                  </a:lnTo>
                  <a:lnTo>
                    <a:pt x="2621123" y="429022"/>
                  </a:lnTo>
                  <a:lnTo>
                    <a:pt x="0" y="429022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521435" y="2296411"/>
            <a:ext cx="3266502" cy="4139124"/>
          </a:xfrm>
          <a:custGeom>
            <a:avLst/>
            <a:gdLst/>
            <a:ahLst/>
            <a:cxnLst/>
            <a:rect l="l" t="t" r="r" b="b"/>
            <a:pathLst>
              <a:path w="3266502" h="4139124">
                <a:moveTo>
                  <a:pt x="0" y="0"/>
                </a:moveTo>
                <a:lnTo>
                  <a:pt x="3266502" y="0"/>
                </a:lnTo>
                <a:lnTo>
                  <a:pt x="3266502" y="4139124"/>
                </a:lnTo>
                <a:lnTo>
                  <a:pt x="0" y="4139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72975" y="3446742"/>
            <a:ext cx="3488263" cy="4647787"/>
          </a:xfrm>
          <a:custGeom>
            <a:avLst/>
            <a:gdLst/>
            <a:ahLst/>
            <a:cxnLst/>
            <a:rect l="l" t="t" r="r" b="b"/>
            <a:pathLst>
              <a:path w="3488263" h="4647787">
                <a:moveTo>
                  <a:pt x="0" y="0"/>
                </a:moveTo>
                <a:lnTo>
                  <a:pt x="3488263" y="0"/>
                </a:lnTo>
                <a:lnTo>
                  <a:pt x="3488263" y="4647787"/>
                </a:lnTo>
                <a:lnTo>
                  <a:pt x="0" y="4647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755701" y="5770635"/>
            <a:ext cx="3157525" cy="4118666"/>
          </a:xfrm>
          <a:custGeom>
            <a:avLst/>
            <a:gdLst/>
            <a:ahLst/>
            <a:cxnLst/>
            <a:rect l="l" t="t" r="r" b="b"/>
            <a:pathLst>
              <a:path w="3157525" h="4118666">
                <a:moveTo>
                  <a:pt x="0" y="0"/>
                </a:moveTo>
                <a:lnTo>
                  <a:pt x="3157526" y="0"/>
                </a:lnTo>
                <a:lnTo>
                  <a:pt x="3157526" y="4118666"/>
                </a:lnTo>
                <a:lnTo>
                  <a:pt x="0" y="41186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339" t="-19225" r="-5504" b="-67994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-1950590" y="3188851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АЛГЕБРА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-1950590" y="5425453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ГЕОМЕТРИЯ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638577" y="7733710"/>
            <a:ext cx="13287555" cy="219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432"/>
              </a:lnSpc>
            </a:pPr>
            <a:r>
              <a:rPr lang="en-US" sz="8432" spc="252">
                <a:solidFill>
                  <a:srgbClr val="043679"/>
                </a:solidFill>
                <a:latin typeface="TT Milks Casual 900 One"/>
              </a:rPr>
              <a:t>ВЕРОЯТНОСТЬ И СТАТИСТИКА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69111" y="2498748"/>
            <a:ext cx="11149778" cy="6181889"/>
            <a:chOff x="0" y="0"/>
            <a:chExt cx="3277259" cy="1817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7258" cy="1817045"/>
            </a:xfrm>
            <a:custGeom>
              <a:avLst/>
              <a:gdLst/>
              <a:ahLst/>
              <a:cxnLst/>
              <a:rect l="l" t="t" r="r" b="b"/>
              <a:pathLst>
                <a:path w="3277258" h="1817045">
                  <a:moveTo>
                    <a:pt x="0" y="0"/>
                  </a:moveTo>
                  <a:lnTo>
                    <a:pt x="3277258" y="0"/>
                  </a:lnTo>
                  <a:lnTo>
                    <a:pt x="3277258" y="1817045"/>
                  </a:lnTo>
                  <a:lnTo>
                    <a:pt x="0" y="1817045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28960" y="3571864"/>
            <a:ext cx="11289673" cy="4052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98"/>
              </a:lnSpc>
            </a:pP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— </a:t>
            </a:r>
            <a:r>
              <a:rPr lang="en-US" sz="7898" spc="236" dirty="0" err="1" smtClean="0">
                <a:solidFill>
                  <a:srgbClr val="043679"/>
                </a:solidFill>
                <a:latin typeface="Alegreya Bold"/>
              </a:rPr>
              <a:t>это</a:t>
            </a: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количественный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показатель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ожидаемости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того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или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иного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события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8955">
            <a:off x="12793592" y="5070108"/>
            <a:ext cx="1322514" cy="6164259"/>
          </a:xfrm>
          <a:custGeom>
            <a:avLst/>
            <a:gdLst/>
            <a:ahLst/>
            <a:cxnLst/>
            <a:rect l="l" t="t" r="r" b="b"/>
            <a:pathLst>
              <a:path w="1322514" h="6164259">
                <a:moveTo>
                  <a:pt x="0" y="0"/>
                </a:moveTo>
                <a:lnTo>
                  <a:pt x="1322514" y="0"/>
                </a:lnTo>
                <a:lnTo>
                  <a:pt x="1322514" y="6164259"/>
                </a:lnTo>
                <a:lnTo>
                  <a:pt x="0" y="616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920366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ВЕРОЯТНОСТЬ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4222" y="2498748"/>
            <a:ext cx="11149778" cy="6181889"/>
            <a:chOff x="0" y="0"/>
            <a:chExt cx="3277259" cy="18170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77258" cy="1817045"/>
            </a:xfrm>
            <a:custGeom>
              <a:avLst/>
              <a:gdLst/>
              <a:ahLst/>
              <a:cxnLst/>
              <a:rect l="l" t="t" r="r" b="b"/>
              <a:pathLst>
                <a:path w="3277258" h="1817045">
                  <a:moveTo>
                    <a:pt x="0" y="0"/>
                  </a:moveTo>
                  <a:lnTo>
                    <a:pt x="3277258" y="0"/>
                  </a:lnTo>
                  <a:lnTo>
                    <a:pt x="3277258" y="1817045"/>
                  </a:lnTo>
                  <a:lnTo>
                    <a:pt x="0" y="1817045"/>
                  </a:lnTo>
                  <a:lnTo>
                    <a:pt x="0" y="0"/>
                  </a:lnTo>
                </a:path>
              </a:pathLst>
            </a:custGeom>
            <a:solidFill>
              <a:srgbClr val="D5E3FD"/>
            </a:solidFill>
            <a:ln w="38100">
              <a:solidFill>
                <a:srgbClr val="043679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83681" y="2660673"/>
            <a:ext cx="10720637" cy="612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8"/>
              </a:lnSpc>
            </a:pP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— </a:t>
            </a:r>
            <a:r>
              <a:rPr lang="en-US" sz="7898" spc="236" dirty="0" err="1" smtClean="0">
                <a:solidFill>
                  <a:srgbClr val="043679"/>
                </a:solidFill>
                <a:latin typeface="Alegreya Bold"/>
              </a:rPr>
              <a:t>это</a:t>
            </a: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наука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которая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занимается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способами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сбора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,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обработки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и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представления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больших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 smtClean="0">
                <a:solidFill>
                  <a:srgbClr val="043679"/>
                </a:solidFill>
                <a:latin typeface="Alegreya Bold"/>
              </a:rPr>
              <a:t>массив</a:t>
            </a:r>
            <a:r>
              <a:rPr lang="ru-RU" sz="7898" spc="236" dirty="0" err="1" smtClean="0">
                <a:solidFill>
                  <a:srgbClr val="043679"/>
                </a:solidFill>
                <a:latin typeface="Alegreya Bold"/>
              </a:rPr>
              <a:t>ов</a:t>
            </a:r>
            <a:r>
              <a:rPr lang="en-US" sz="7898" spc="236" dirty="0" smtClean="0">
                <a:solidFill>
                  <a:srgbClr val="043679"/>
                </a:solidFill>
                <a:latin typeface="Alegreya Bold"/>
              </a:rPr>
              <a:t> </a:t>
            </a:r>
            <a:r>
              <a:rPr lang="en-US" sz="7898" spc="236" dirty="0" err="1">
                <a:solidFill>
                  <a:srgbClr val="043679"/>
                </a:solidFill>
                <a:latin typeface="Alegreya Bold"/>
              </a:rPr>
              <a:t>данных</a:t>
            </a:r>
            <a:r>
              <a:rPr lang="en-US" sz="7898" spc="236" dirty="0">
                <a:solidFill>
                  <a:srgbClr val="043679"/>
                </a:solidFill>
                <a:latin typeface="Alegreya Bold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8955">
            <a:off x="12640341" y="5598508"/>
            <a:ext cx="1322514" cy="6164259"/>
          </a:xfrm>
          <a:custGeom>
            <a:avLst/>
            <a:gdLst/>
            <a:ahLst/>
            <a:cxnLst/>
            <a:rect l="l" t="t" r="r" b="b"/>
            <a:pathLst>
              <a:path w="1322514" h="6164259">
                <a:moveTo>
                  <a:pt x="0" y="0"/>
                </a:moveTo>
                <a:lnTo>
                  <a:pt x="1322514" y="0"/>
                </a:lnTo>
                <a:lnTo>
                  <a:pt x="1322514" y="6164259"/>
                </a:lnTo>
                <a:lnTo>
                  <a:pt x="0" y="616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920366"/>
            <a:ext cx="16230600" cy="1376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299"/>
              </a:lnSpc>
            </a:pPr>
            <a:r>
              <a:rPr lang="en-US" sz="10299" spc="308">
                <a:solidFill>
                  <a:srgbClr val="043679"/>
                </a:solidFill>
                <a:latin typeface="TT Milks Casual 900 One"/>
              </a:rPr>
              <a:t>СТАТИСТИКА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696940"/>
            <a:ext cx="6088872" cy="6561360"/>
          </a:xfrm>
          <a:custGeom>
            <a:avLst/>
            <a:gdLst/>
            <a:ahLst/>
            <a:cxnLst/>
            <a:rect l="l" t="t" r="r" b="b"/>
            <a:pathLst>
              <a:path w="6088872" h="6561360">
                <a:moveTo>
                  <a:pt x="0" y="0"/>
                </a:moveTo>
                <a:lnTo>
                  <a:pt x="6088872" y="0"/>
                </a:lnTo>
                <a:lnTo>
                  <a:pt x="6088872" y="6561360"/>
                </a:lnTo>
                <a:lnTo>
                  <a:pt x="0" y="65613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2617" b="-78209"/>
            </a:stretch>
          </a:blipFill>
        </p:spPr>
      </p:sp>
      <p:sp>
        <p:nvSpPr>
          <p:cNvPr id="5" name="Freeform 5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048394" y="3487055"/>
            <a:ext cx="10210906" cy="507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99"/>
              </a:lnSpc>
            </a:pPr>
            <a:r>
              <a:rPr lang="en-US" sz="3999" spc="119">
                <a:solidFill>
                  <a:srgbClr val="043679"/>
                </a:solidFill>
                <a:latin typeface="Merriweather"/>
              </a:rPr>
              <a:t>В науку термин «статистика» ввел немецкий ученый Готфрид Ахенваль в 1746 году, предложив заменить название курса «Государствоведение» , преподававшегося в университетах Германии, на «Статистику», положив тем самым, начало развитию статистики как науки.</a:t>
            </a:r>
          </a:p>
          <a:p>
            <a:pPr algn="just">
              <a:lnSpc>
                <a:spcPts val="399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1028700" y="1123950"/>
            <a:ext cx="16230600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6000" spc="180">
                <a:solidFill>
                  <a:srgbClr val="043679"/>
                </a:solidFill>
                <a:latin typeface="TT Milks Casual 900 One"/>
              </a:rPr>
              <a:t>СТАТИСТИКА (ЛАТ.) STATUS - СОСТОЯНИЕ, ПОЛОЖЕНИЕ ВЕЩЕЙ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5816" y="3471526"/>
            <a:ext cx="8917193" cy="3343947"/>
          </a:xfrm>
          <a:custGeom>
            <a:avLst/>
            <a:gdLst/>
            <a:ahLst/>
            <a:cxnLst/>
            <a:rect l="l" t="t" r="r" b="b"/>
            <a:pathLst>
              <a:path w="8917193" h="3343947">
                <a:moveTo>
                  <a:pt x="0" y="0"/>
                </a:moveTo>
                <a:lnTo>
                  <a:pt x="8917193" y="0"/>
                </a:lnTo>
                <a:lnTo>
                  <a:pt x="8917193" y="3343948"/>
                </a:lnTo>
                <a:lnTo>
                  <a:pt x="0" y="3343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2119" y="6540539"/>
            <a:ext cx="8051881" cy="2367831"/>
          </a:xfrm>
          <a:custGeom>
            <a:avLst/>
            <a:gdLst/>
            <a:ahLst/>
            <a:cxnLst/>
            <a:rect l="l" t="t" r="r" b="b"/>
            <a:pathLst>
              <a:path w="8051881" h="2367831">
                <a:moveTo>
                  <a:pt x="0" y="0"/>
                </a:moveTo>
                <a:lnTo>
                  <a:pt x="8051881" y="0"/>
                </a:lnTo>
                <a:lnTo>
                  <a:pt x="8051881" y="2367832"/>
                </a:lnTo>
                <a:lnTo>
                  <a:pt x="0" y="2367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144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31354" y="4005312"/>
            <a:ext cx="7027946" cy="2467012"/>
          </a:xfrm>
          <a:custGeom>
            <a:avLst/>
            <a:gdLst/>
            <a:ahLst/>
            <a:cxnLst/>
            <a:rect l="l" t="t" r="r" b="b"/>
            <a:pathLst>
              <a:path w="7027946" h="2467012">
                <a:moveTo>
                  <a:pt x="0" y="0"/>
                </a:moveTo>
                <a:lnTo>
                  <a:pt x="7027946" y="0"/>
                </a:lnTo>
                <a:lnTo>
                  <a:pt x="7027946" y="2467012"/>
                </a:lnTo>
                <a:lnTo>
                  <a:pt x="0" y="2467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8522" b="-2183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28700" y="1182252"/>
            <a:ext cx="16230600" cy="24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>
                <a:solidFill>
                  <a:srgbClr val="043679"/>
                </a:solidFill>
                <a:latin typeface="TT Milks Casual 900 One"/>
              </a:rPr>
              <a:t>В РОССИИ СБОРОМ И ОБРАБОТКОЙ СТАТИСТИЧЕСКИХ ДАННЫХ ЗАНИМАЮТСЯ: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182252"/>
            <a:ext cx="16230600" cy="2437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7"/>
              </a:lnSpc>
            </a:pPr>
            <a:r>
              <a:rPr lang="en-US" sz="6357" spc="190" dirty="0">
                <a:solidFill>
                  <a:srgbClr val="043679"/>
                </a:solidFill>
                <a:latin typeface="TT Milks Casual 900 One"/>
              </a:rPr>
              <a:t>САМЫМ МАСШТАБНЫМ СТАТИСТИЧЕСКИМ ИССЛЕДОВАНИЕМ ЯВЛЯЕТСЯ </a:t>
            </a:r>
          </a:p>
        </p:txBody>
      </p:sp>
      <p:pic>
        <p:nvPicPr>
          <p:cNvPr id="9" name="Рисунок 8" descr="mpc-hc_656_163307887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274" y="3714740"/>
            <a:ext cx="10853760" cy="6110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t="-5555" b="-555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72764" y="1438923"/>
            <a:ext cx="11228553" cy="743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2"/>
              </a:lnSpc>
            </a:pP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начинаете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изучать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статистику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теорию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вероятностей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.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увидите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как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математика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помогает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понять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многие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сложные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изменчивые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явления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повседневной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жизни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.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Вам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пригодятся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все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математические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знания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: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что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уже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знаете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,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что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вам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ещё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только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предстоит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узнать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на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уроках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алгебры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 и </a:t>
            </a:r>
            <a:r>
              <a:rPr lang="en-US" sz="5802" dirty="0" err="1">
                <a:solidFill>
                  <a:srgbClr val="043679"/>
                </a:solidFill>
                <a:latin typeface="Scripter"/>
              </a:rPr>
              <a:t>геометрии</a:t>
            </a:r>
            <a:r>
              <a:rPr lang="en-US" sz="5802" dirty="0">
                <a:solidFill>
                  <a:srgbClr val="043679"/>
                </a:solidFill>
                <a:latin typeface="Scripter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rot="4214364">
            <a:off x="-2389830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38342" flipV="1">
            <a:off x="-2018642" y="8783440"/>
            <a:ext cx="5468916" cy="4335359"/>
          </a:xfrm>
          <a:custGeom>
            <a:avLst/>
            <a:gdLst/>
            <a:ahLst/>
            <a:cxnLst/>
            <a:rect l="l" t="t" r="r" b="b"/>
            <a:pathLst>
              <a:path w="5468916" h="4335359">
                <a:moveTo>
                  <a:pt x="0" y="4335359"/>
                </a:moveTo>
                <a:lnTo>
                  <a:pt x="5468916" y="4335359"/>
                </a:lnTo>
                <a:lnTo>
                  <a:pt x="5468916" y="0"/>
                </a:lnTo>
                <a:lnTo>
                  <a:pt x="0" y="0"/>
                </a:lnTo>
                <a:lnTo>
                  <a:pt x="0" y="4335359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255267" flipV="1">
            <a:off x="15365894" y="-2260916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4114800"/>
                </a:moveTo>
                <a:lnTo>
                  <a:pt x="5190688" y="4114800"/>
                </a:lnTo>
                <a:lnTo>
                  <a:pt x="519068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97717">
            <a:off x="16049124" y="7438545"/>
            <a:ext cx="5190688" cy="4114800"/>
          </a:xfrm>
          <a:custGeom>
            <a:avLst/>
            <a:gdLst/>
            <a:ahLst/>
            <a:cxnLst/>
            <a:rect l="l" t="t" r="r" b="b"/>
            <a:pathLst>
              <a:path w="5190688" h="4114800">
                <a:moveTo>
                  <a:pt x="0" y="0"/>
                </a:moveTo>
                <a:lnTo>
                  <a:pt x="5190688" y="0"/>
                </a:lnTo>
                <a:lnTo>
                  <a:pt x="5190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01317" y="1028700"/>
            <a:ext cx="3531247" cy="8229600"/>
          </a:xfrm>
          <a:custGeom>
            <a:avLst/>
            <a:gdLst/>
            <a:ahLst/>
            <a:cxnLst/>
            <a:rect l="l" t="t" r="r" b="b"/>
            <a:pathLst>
              <a:path w="3531247" h="8229600">
                <a:moveTo>
                  <a:pt x="0" y="0"/>
                </a:moveTo>
                <a:lnTo>
                  <a:pt x="3531246" y="0"/>
                </a:lnTo>
                <a:lnTo>
                  <a:pt x="35312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790</Words>
  <Application>Microsoft Office PowerPoint</Application>
  <PresentationFormat>Произвольный</PresentationFormat>
  <Paragraphs>101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Alegreya Bold</vt:lpstr>
      <vt:lpstr>TT Milks Casual 900 One</vt:lpstr>
      <vt:lpstr>Calibri</vt:lpstr>
      <vt:lpstr>Merriweather</vt:lpstr>
      <vt:lpstr>Scripter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Informational TExts</dc:title>
  <dc:creator>имя</dc:creator>
  <cp:lastModifiedBy>имя</cp:lastModifiedBy>
  <cp:revision>20</cp:revision>
  <dcterms:created xsi:type="dcterms:W3CDTF">2006-08-16T00:00:00Z</dcterms:created>
  <dcterms:modified xsi:type="dcterms:W3CDTF">2023-09-03T02:34:56Z</dcterms:modified>
  <dc:identifier>DAFtSS6mxmw</dc:identifier>
</cp:coreProperties>
</file>