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9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42" y="-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C9B7-3241-40CB-BB75-48F221B8BDB0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3649-BC6A-48DF-A290-8B9F2A3A77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783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C9B7-3241-40CB-BB75-48F221B8BDB0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3649-BC6A-48DF-A290-8B9F2A3A77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720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C9B7-3241-40CB-BB75-48F221B8BDB0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3649-BC6A-48DF-A290-8B9F2A3A77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50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C9B7-3241-40CB-BB75-48F221B8BDB0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3649-BC6A-48DF-A290-8B9F2A3A77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611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C9B7-3241-40CB-BB75-48F221B8BDB0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3649-BC6A-48DF-A290-8B9F2A3A77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00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C9B7-3241-40CB-BB75-48F221B8BDB0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3649-BC6A-48DF-A290-8B9F2A3A77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394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C9B7-3241-40CB-BB75-48F221B8BDB0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3649-BC6A-48DF-A290-8B9F2A3A77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939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C9B7-3241-40CB-BB75-48F221B8BDB0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3649-BC6A-48DF-A290-8B9F2A3A77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252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C9B7-3241-40CB-BB75-48F221B8BDB0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3649-BC6A-48DF-A290-8B9F2A3A77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332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C9B7-3241-40CB-BB75-48F221B8BDB0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3649-BC6A-48DF-A290-8B9F2A3A77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400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DC9B7-3241-40CB-BB75-48F221B8BDB0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3649-BC6A-48DF-A290-8B9F2A3A77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394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DC9B7-3241-40CB-BB75-48F221B8BDB0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C3649-BC6A-48DF-A290-8B9F2A3A77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990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13" Type="http://schemas.openxmlformats.org/officeDocument/2006/relationships/image" Target="../media/image95.png"/><Relationship Id="rId18" Type="http://schemas.openxmlformats.org/officeDocument/2006/relationships/image" Target="../media/image100.png"/><Relationship Id="rId3" Type="http://schemas.openxmlformats.org/officeDocument/2006/relationships/image" Target="../media/image85.png"/><Relationship Id="rId7" Type="http://schemas.openxmlformats.org/officeDocument/2006/relationships/image" Target="../media/image89.png"/><Relationship Id="rId12" Type="http://schemas.openxmlformats.org/officeDocument/2006/relationships/image" Target="../media/image94.png"/><Relationship Id="rId17" Type="http://schemas.openxmlformats.org/officeDocument/2006/relationships/image" Target="../media/image99.png"/><Relationship Id="rId2" Type="http://schemas.openxmlformats.org/officeDocument/2006/relationships/image" Target="../media/image84.png"/><Relationship Id="rId16" Type="http://schemas.openxmlformats.org/officeDocument/2006/relationships/image" Target="../media/image98.png"/><Relationship Id="rId20" Type="http://schemas.openxmlformats.org/officeDocument/2006/relationships/image" Target="../media/image10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8.png"/><Relationship Id="rId11" Type="http://schemas.openxmlformats.org/officeDocument/2006/relationships/image" Target="../media/image93.png"/><Relationship Id="rId5" Type="http://schemas.openxmlformats.org/officeDocument/2006/relationships/image" Target="../media/image87.png"/><Relationship Id="rId15" Type="http://schemas.openxmlformats.org/officeDocument/2006/relationships/image" Target="../media/image97.png"/><Relationship Id="rId10" Type="http://schemas.openxmlformats.org/officeDocument/2006/relationships/image" Target="../media/image92.png"/><Relationship Id="rId19" Type="http://schemas.openxmlformats.org/officeDocument/2006/relationships/image" Target="../media/image101.png"/><Relationship Id="rId4" Type="http://schemas.openxmlformats.org/officeDocument/2006/relationships/image" Target="../media/image86.png"/><Relationship Id="rId9" Type="http://schemas.openxmlformats.org/officeDocument/2006/relationships/image" Target="../media/image91.png"/><Relationship Id="rId14" Type="http://schemas.openxmlformats.org/officeDocument/2006/relationships/image" Target="../media/image9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png"/><Relationship Id="rId3" Type="http://schemas.openxmlformats.org/officeDocument/2006/relationships/image" Target="../media/image104.png"/><Relationship Id="rId7" Type="http://schemas.openxmlformats.org/officeDocument/2006/relationships/image" Target="../media/image108.png"/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7.png"/><Relationship Id="rId11" Type="http://schemas.openxmlformats.org/officeDocument/2006/relationships/image" Target="../media/image112.png"/><Relationship Id="rId5" Type="http://schemas.openxmlformats.org/officeDocument/2006/relationships/image" Target="../media/image106.png"/><Relationship Id="rId10" Type="http://schemas.openxmlformats.org/officeDocument/2006/relationships/image" Target="../media/image111.png"/><Relationship Id="rId4" Type="http://schemas.openxmlformats.org/officeDocument/2006/relationships/image" Target="../media/image105.png"/><Relationship Id="rId9" Type="http://schemas.openxmlformats.org/officeDocument/2006/relationships/image" Target="../media/image11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9.png"/><Relationship Id="rId3" Type="http://schemas.openxmlformats.org/officeDocument/2006/relationships/image" Target="../media/image114.png"/><Relationship Id="rId7" Type="http://schemas.openxmlformats.org/officeDocument/2006/relationships/image" Target="../media/image118.png"/><Relationship Id="rId2" Type="http://schemas.openxmlformats.org/officeDocument/2006/relationships/image" Target="../media/image1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7.png"/><Relationship Id="rId5" Type="http://schemas.openxmlformats.org/officeDocument/2006/relationships/image" Target="../media/image116.png"/><Relationship Id="rId4" Type="http://schemas.openxmlformats.org/officeDocument/2006/relationships/image" Target="../media/image115.png"/><Relationship Id="rId9" Type="http://schemas.openxmlformats.org/officeDocument/2006/relationships/image" Target="../media/image12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png"/><Relationship Id="rId3" Type="http://schemas.openxmlformats.org/officeDocument/2006/relationships/image" Target="../media/image122.png"/><Relationship Id="rId7" Type="http://schemas.openxmlformats.org/officeDocument/2006/relationships/image" Target="../media/image126.png"/><Relationship Id="rId2" Type="http://schemas.openxmlformats.org/officeDocument/2006/relationships/image" Target="../media/image1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5.png"/><Relationship Id="rId5" Type="http://schemas.openxmlformats.org/officeDocument/2006/relationships/image" Target="../media/image124.png"/><Relationship Id="rId10" Type="http://schemas.openxmlformats.org/officeDocument/2006/relationships/image" Target="../media/image128.png"/><Relationship Id="rId4" Type="http://schemas.openxmlformats.org/officeDocument/2006/relationships/image" Target="../media/image123.png"/><Relationship Id="rId9" Type="http://schemas.openxmlformats.org/officeDocument/2006/relationships/image" Target="../media/image127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image" Target="../media/image12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2.png"/><Relationship Id="rId4" Type="http://schemas.openxmlformats.org/officeDocument/2006/relationships/image" Target="../media/image13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5.png"/><Relationship Id="rId2" Type="http://schemas.openxmlformats.org/officeDocument/2006/relationships/image" Target="../media/image13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3.png"/><Relationship Id="rId3" Type="http://schemas.openxmlformats.org/officeDocument/2006/relationships/image" Target="../media/image138.png"/><Relationship Id="rId7" Type="http://schemas.openxmlformats.org/officeDocument/2006/relationships/image" Target="../media/image142.png"/><Relationship Id="rId2" Type="http://schemas.openxmlformats.org/officeDocument/2006/relationships/image" Target="../media/image1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1.png"/><Relationship Id="rId11" Type="http://schemas.openxmlformats.org/officeDocument/2006/relationships/image" Target="../media/image146.png"/><Relationship Id="rId5" Type="http://schemas.openxmlformats.org/officeDocument/2006/relationships/image" Target="../media/image140.png"/><Relationship Id="rId10" Type="http://schemas.openxmlformats.org/officeDocument/2006/relationships/image" Target="../media/image145.png"/><Relationship Id="rId4" Type="http://schemas.openxmlformats.org/officeDocument/2006/relationships/image" Target="../media/image139.png"/><Relationship Id="rId9" Type="http://schemas.openxmlformats.org/officeDocument/2006/relationships/image" Target="../media/image14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8.png"/><Relationship Id="rId2" Type="http://schemas.openxmlformats.org/officeDocument/2006/relationships/image" Target="../media/image14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1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3.png"/><Relationship Id="rId2" Type="http://schemas.openxmlformats.org/officeDocument/2006/relationships/image" Target="../media/image15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6.png"/><Relationship Id="rId7" Type="http://schemas.openxmlformats.org/officeDocument/2006/relationships/image" Target="../media/image160.png"/><Relationship Id="rId2" Type="http://schemas.openxmlformats.org/officeDocument/2006/relationships/image" Target="../media/image1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9.png"/><Relationship Id="rId5" Type="http://schemas.openxmlformats.org/officeDocument/2006/relationships/image" Target="../media/image158.png"/><Relationship Id="rId4" Type="http://schemas.openxmlformats.org/officeDocument/2006/relationships/image" Target="../media/image15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2.png"/><Relationship Id="rId2" Type="http://schemas.openxmlformats.org/officeDocument/2006/relationships/image" Target="../media/image16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4.png"/><Relationship Id="rId2" Type="http://schemas.openxmlformats.org/officeDocument/2006/relationships/image" Target="../media/image16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26" Type="http://schemas.openxmlformats.org/officeDocument/2006/relationships/image" Target="../media/image31.png"/><Relationship Id="rId3" Type="http://schemas.openxmlformats.org/officeDocument/2006/relationships/image" Target="../media/image8.png"/><Relationship Id="rId21" Type="http://schemas.openxmlformats.org/officeDocument/2006/relationships/image" Target="../media/image26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5" Type="http://schemas.openxmlformats.org/officeDocument/2006/relationships/image" Target="../media/image30.png"/><Relationship Id="rId2" Type="http://schemas.openxmlformats.org/officeDocument/2006/relationships/image" Target="../media/image7.png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24" Type="http://schemas.openxmlformats.org/officeDocument/2006/relationships/image" Target="../media/image29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23" Type="http://schemas.openxmlformats.org/officeDocument/2006/relationships/image" Target="../media/image28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Relationship Id="rId22" Type="http://schemas.openxmlformats.org/officeDocument/2006/relationships/image" Target="../media/image2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18" Type="http://schemas.openxmlformats.org/officeDocument/2006/relationships/image" Target="../media/image4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17" Type="http://schemas.openxmlformats.org/officeDocument/2006/relationships/image" Target="../media/image47.png"/><Relationship Id="rId2" Type="http://schemas.openxmlformats.org/officeDocument/2006/relationships/image" Target="../media/image32.png"/><Relationship Id="rId16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5" Type="http://schemas.openxmlformats.org/officeDocument/2006/relationships/image" Target="../media/image4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Relationship Id="rId14" Type="http://schemas.openxmlformats.org/officeDocument/2006/relationships/image" Target="../media/image4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4.png"/><Relationship Id="rId11" Type="http://schemas.openxmlformats.org/officeDocument/2006/relationships/image" Target="../media/image69.png"/><Relationship Id="rId5" Type="http://schemas.openxmlformats.org/officeDocument/2006/relationships/image" Target="../media/image63.png"/><Relationship Id="rId10" Type="http://schemas.openxmlformats.org/officeDocument/2006/relationships/image" Target="../media/image68.png"/><Relationship Id="rId4" Type="http://schemas.openxmlformats.org/officeDocument/2006/relationships/image" Target="../media/image62.png"/><Relationship Id="rId9" Type="http://schemas.openxmlformats.org/officeDocument/2006/relationships/image" Target="../media/image6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3" Type="http://schemas.openxmlformats.org/officeDocument/2006/relationships/image" Target="../media/image71.png"/><Relationship Id="rId7" Type="http://schemas.openxmlformats.org/officeDocument/2006/relationships/image" Target="../media/image75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7" Type="http://schemas.openxmlformats.org/officeDocument/2006/relationships/image" Target="../media/image82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1.png"/><Relationship Id="rId5" Type="http://schemas.openxmlformats.org/officeDocument/2006/relationships/image" Target="../media/image80.png"/><Relationship Id="rId4" Type="http://schemas.openxmlformats.org/officeDocument/2006/relationships/image" Target="../media/image7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5911" y="1564815"/>
            <a:ext cx="8420100" cy="23876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Конспект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с двумя усеченными противолежащими углами 3"/>
          <p:cNvSpPr/>
          <p:nvPr/>
        </p:nvSpPr>
        <p:spPr>
          <a:xfrm>
            <a:off x="309716" y="383458"/>
            <a:ext cx="9232490" cy="5973097"/>
          </a:xfrm>
          <a:prstGeom prst="snip2Diag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ый треугольник 5"/>
          <p:cNvSpPr/>
          <p:nvPr/>
        </p:nvSpPr>
        <p:spPr>
          <a:xfrm>
            <a:off x="8568813" y="383458"/>
            <a:ext cx="973393" cy="100289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/>
          <p:nvPr/>
        </p:nvSpPr>
        <p:spPr>
          <a:xfrm rot="10800000">
            <a:off x="309716" y="5353665"/>
            <a:ext cx="973393" cy="100289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113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26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0209" y="659026"/>
            <a:ext cx="487456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Равновесие материальной̆ точки. Абсолютно твёрдое тело. Равновесие твёрдого тела с закреплённой̆ осью вращения. </a:t>
            </a:r>
            <a:r>
              <a:rPr lang="en-US" sz="105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Момент</a:t>
            </a:r>
            <a:r>
              <a:rPr lang="en-US" sz="10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05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силы</a:t>
            </a:r>
            <a:r>
              <a:rPr lang="en-US" sz="10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105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Центр</a:t>
            </a:r>
            <a:r>
              <a:rPr lang="en-US" sz="10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05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тяжести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2928" y="1287379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РАВНОВЕСИЕ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состояние при котором тело не начинает ускорятся, если на него не действуют другие силы.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99151" y="679877"/>
            <a:ext cx="454402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Равновесие материальной̆ точки. Абсолютно твёрдое тело. Равновесие твёрдого тела с закреплённой̆ осью вращения. Момент силы. Центр тяжести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75637" y="1789076"/>
            <a:ext cx="23923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РАВНОВЕСИЯ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6786" y="2244607"/>
            <a:ext cx="10580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безразличная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27266" y="2244607"/>
            <a:ext cx="12438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неустойчивая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84845" y="2244606"/>
            <a:ext cx="12438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устойчивая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1095334" y="1927575"/>
            <a:ext cx="680303" cy="2520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3546048" y="1927575"/>
            <a:ext cx="511602" cy="2520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2517489" y="2053624"/>
            <a:ext cx="0" cy="2645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501445" y="2794819"/>
            <a:ext cx="8259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Дуга 26"/>
          <p:cNvSpPr/>
          <p:nvPr/>
        </p:nvSpPr>
        <p:spPr>
          <a:xfrm rot="19070907">
            <a:off x="2167909" y="2774384"/>
            <a:ext cx="870155" cy="784492"/>
          </a:xfrm>
          <a:prstGeom prst="arc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Дуга 27"/>
          <p:cNvSpPr/>
          <p:nvPr/>
        </p:nvSpPr>
        <p:spPr>
          <a:xfrm rot="2529093" flipV="1">
            <a:off x="3592946" y="2002922"/>
            <a:ext cx="870155" cy="784492"/>
          </a:xfrm>
          <a:prstGeom prst="arc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747079" y="2597394"/>
            <a:ext cx="208726" cy="197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2544817" y="2546347"/>
            <a:ext cx="208726" cy="197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3981741" y="2593965"/>
            <a:ext cx="208726" cy="197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330254" y="4074075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АБСОЛЮТНО ТВЕРДОЕ ТЕЛО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тело деформацией которого можно пренебречь по сравнению с размерами самого тела.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204096" y="1281244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ТВЁРДОЕ ТЕЛО С ЗАКРЕПЛЕННОЙ ОСЬЮ ВРАЩЕНИЯ 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находится в равновесии, если сумма моментов всех внешних сил относительно оси равна нулю.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239426" y="2066075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МОМЕНТ СИЛЫ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произведение силы на плече.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403978" y="2423138"/>
                <a:ext cx="210002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120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момент силы, </a:t>
                </a:r>
                <a:r>
                  <a:rPr lang="ru-RU" sz="1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</a:t>
                </a:r>
                <a:r>
                  <a:rPr lang="ru-RU" sz="1200" dirty="0" err="1" smtClean="0">
                    <a:latin typeface="Times New Roman" panose="02020603050405020304" pitchFamily="18" charset="0"/>
                    <a:ea typeface="Verdana" panose="020B0604030504040204" pitchFamily="34" charset="0"/>
                    <a:cs typeface="Times New Roman" panose="02020603050405020304" pitchFamily="18" charset="0"/>
                  </a:rPr>
                  <a:t>·м</a:t>
                </a:r>
                <a:endParaRPr lang="ru-RU" sz="1200" dirty="0" smtClean="0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ea typeface="Verdana" panose="020B0604030504040204" pitchFamily="34" charset="0"/>
                      </a:rPr>
                      <m:t>𝐹</m:t>
                    </m:r>
                    <m:r>
                      <a:rPr lang="en-US" sz="1200" i="1" dirty="0" smtClean="0">
                        <a:latin typeface="Cambria Math" panose="02040503050406030204" pitchFamily="18" charset="0"/>
                        <a:ea typeface="Verdana" panose="020B0604030504040204" pitchFamily="34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ea typeface="Verdana" panose="020B0604030504040204" pitchFamily="34" charset="0"/>
                    <a:cs typeface="Times New Roman" panose="02020603050405020304" pitchFamily="18" charset="0"/>
                  </a:rPr>
                  <a:t>сила, Н</a:t>
                </a:r>
                <a:endParaRPr lang="en-US" sz="1200" dirty="0" smtClean="0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ea typeface="Verdana" panose="020B0604030504040204" pitchFamily="34" charset="0"/>
                      </a:rPr>
                      <m:t>𝑙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-длина плеча, м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3978" y="2423138"/>
                <a:ext cx="2100020" cy="923330"/>
              </a:xfrm>
              <a:prstGeom prst="rect">
                <a:avLst/>
              </a:prstGeom>
              <a:blipFill>
                <a:blip r:embed="rId2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5328207" y="3403412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ТЯЖЕСТИ -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геометрическая точка тела, через которую проходит сила тяжести тела при любом его положении в пространстве.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64885" y="3054693"/>
            <a:ext cx="215900" cy="9426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2495036" y="3053070"/>
            <a:ext cx="215900" cy="9426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3988902" y="3051149"/>
            <a:ext cx="215900" cy="9426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799680" y="3440424"/>
            <a:ext cx="136204" cy="12218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2534884" y="3839900"/>
            <a:ext cx="136204" cy="12218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4028023" y="3083930"/>
            <a:ext cx="136204" cy="12218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6181725" y="4146395"/>
            <a:ext cx="2933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НАЙТИ ЦЕНТР ТЯЖЕСТИ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Правильный пятиугольник 52"/>
          <p:cNvSpPr/>
          <p:nvPr/>
        </p:nvSpPr>
        <p:spPr>
          <a:xfrm>
            <a:off x="5574118" y="4681682"/>
            <a:ext cx="738963" cy="659218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flipH="1" flipV="1">
            <a:off x="5943600" y="4637640"/>
            <a:ext cx="5316" cy="72710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Правильный пятиугольник 53"/>
          <p:cNvSpPr/>
          <p:nvPr/>
        </p:nvSpPr>
        <p:spPr>
          <a:xfrm rot="4209962">
            <a:off x="6488958" y="4699544"/>
            <a:ext cx="738963" cy="659218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 flipH="1" flipV="1">
            <a:off x="6796040" y="4636789"/>
            <a:ext cx="5316" cy="72710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Правильный пятиугольник 57"/>
          <p:cNvSpPr/>
          <p:nvPr/>
        </p:nvSpPr>
        <p:spPr>
          <a:xfrm rot="8698909">
            <a:off x="7333959" y="4739996"/>
            <a:ext cx="738963" cy="659218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flipH="1" flipV="1">
            <a:off x="7701832" y="4651112"/>
            <a:ext cx="1608" cy="6897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3" name="Правильный пятиугольник 62"/>
          <p:cNvSpPr/>
          <p:nvPr/>
        </p:nvSpPr>
        <p:spPr>
          <a:xfrm rot="4209962">
            <a:off x="8233668" y="4699544"/>
            <a:ext cx="738963" cy="659218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4" name="Прямая соединительная линия 63"/>
          <p:cNvCxnSpPr/>
          <p:nvPr/>
        </p:nvCxnSpPr>
        <p:spPr>
          <a:xfrm flipH="1" flipV="1">
            <a:off x="8554817" y="4652252"/>
            <a:ext cx="5316" cy="72710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H="1" flipV="1">
            <a:off x="8213758" y="4922988"/>
            <a:ext cx="663542" cy="18709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>
            <a:stCxn id="63" idx="4"/>
          </p:cNvCxnSpPr>
          <p:nvPr/>
        </p:nvCxnSpPr>
        <p:spPr>
          <a:xfrm flipV="1">
            <a:off x="8370574" y="4754880"/>
            <a:ext cx="346100" cy="60091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8784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31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34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Механическая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работа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мощность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351" y="638175"/>
            <a:ext cx="4874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Импульс тела. Импульс силы. Закон сохранения импульса. Упругое и неупругое взаимодействие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2928" y="1287379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ИМПУЛЬС ТЕЛА-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это физическая величина равная отношению массы на скорость.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82842" y="1749044"/>
                <a:ext cx="308008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2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импульс тела, </a:t>
                </a:r>
                <a:r>
                  <a:rPr lang="ru-RU" sz="1200" b="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кг</a:t>
                </a:r>
                <a:r>
                  <a:rPr lang="ru-RU" sz="1200" b="0" dirty="0" err="1" smtClean="0">
                    <a:latin typeface="Times New Roman" panose="02020603050405020304" pitchFamily="18" charset="0"/>
                    <a:ea typeface="Verdana" panose="020B0604030504040204" pitchFamily="34" charset="0"/>
                    <a:cs typeface="Times New Roman" panose="02020603050405020304" pitchFamily="18" charset="0"/>
                  </a:rPr>
                  <a:t>·м</a:t>
                </a:r>
                <a:r>
                  <a:rPr lang="ru-RU" sz="1200" b="0" dirty="0" smtClean="0">
                    <a:latin typeface="Times New Roman" panose="02020603050405020304" pitchFamily="18" charset="0"/>
                    <a:ea typeface="Verdana" panose="020B0604030504040204" pitchFamily="34" charset="0"/>
                    <a:cs typeface="Times New Roman" panose="02020603050405020304" pitchFamily="18" charset="0"/>
                  </a:rPr>
                  <a:t>/с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масса, кг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2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acc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скорость, </a:t>
                </a:r>
                <a14:m>
                  <m:oMath xmlns:m="http://schemas.openxmlformats.org/officeDocument/2006/math">
                    <m:r>
                      <a:rPr lang="ru-RU" sz="1200" i="1" smtClean="0">
                        <a:latin typeface="Cambria Math" panose="02040503050406030204" pitchFamily="18" charset="0"/>
                      </a:rPr>
                      <m:t>м</m:t>
                    </m:r>
                    <m:r>
                      <a:rPr lang="ru-RU" sz="1200" b="0" i="1" smtClean="0">
                        <a:latin typeface="Cambria Math" panose="02040503050406030204" pitchFamily="18" charset="0"/>
                      </a:rPr>
                      <m:t>/с</m:t>
                    </m:r>
                  </m:oMath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842" y="1749044"/>
                <a:ext cx="3080084" cy="923330"/>
              </a:xfrm>
              <a:prstGeom prst="rect">
                <a:avLst/>
              </a:prstGeom>
              <a:blipFill>
                <a:blip r:embed="rId2"/>
                <a:stretch>
                  <a:fillRect t="-9272" b="-4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302928" y="3835955"/>
            <a:ext cx="4631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СОХРАНЕНИЯ ИМПУЛЬСА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импульс до взаимодействия равен импульсу после взаимодействия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04825" y="3147222"/>
                <a:ext cx="3495675" cy="444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𝑚𝑎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25" y="3147222"/>
                <a:ext cx="3495675" cy="4440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04824" y="3558956"/>
                <a:ext cx="349567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𝐹𝑡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d>
                        <m:dPr>
                          <m:ctrlPr>
                            <a:rPr lang="en-US" sz="1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1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2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sz="1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24" y="3558956"/>
                <a:ext cx="3495675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464468" y="2837957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ИМПУЛЬС СИЛЫ-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это физическая величина равная произведению силы на время.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27783" y="4297620"/>
                <a:ext cx="378142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01</m:t>
                          </m:r>
                        </m:sub>
                      </m:sSub>
                      <m:r>
                        <a:rPr lang="ru-RU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u-RU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ru-RU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02</m:t>
                          </m:r>
                        </m:sub>
                      </m:sSub>
                      <m:r>
                        <a:rPr lang="ru-RU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ru-RU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ru-RU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ru-RU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200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масса тел, кг</a:t>
                </a:r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01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02</m:t>
                        </m:r>
                      </m:sub>
                    </m:sSub>
                    <m:r>
                      <a:rPr lang="en-US" sz="1200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скорость до взаимодействия, м/с</a:t>
                </a:r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1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1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скорость </a:t>
                </a:r>
                <a:r>
                  <a:rPr lang="ru-RU" sz="1200" dirty="0" smtClean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после </a:t>
                </a:r>
                <a:r>
                  <a:rPr lang="ru-RU" sz="12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взаимодействия, м/с</a:t>
                </a:r>
                <a:endParaRPr lang="en-US" sz="1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783" y="4297620"/>
                <a:ext cx="3781425" cy="830997"/>
              </a:xfrm>
              <a:prstGeom prst="rect">
                <a:avLst/>
              </a:prstGeom>
              <a:blipFill>
                <a:blip r:embed="rId5"/>
                <a:stretch>
                  <a:fillRect b="-51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1609724" y="5137624"/>
            <a:ext cx="23907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4824" y="5451782"/>
            <a:ext cx="15262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Упругое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00932" y="5451782"/>
            <a:ext cx="15262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Неупругое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Прямая со стрелкой 21"/>
          <p:cNvCxnSpPr>
            <a:stCxn id="18" idx="1"/>
          </p:cNvCxnSpPr>
          <p:nvPr/>
        </p:nvCxnSpPr>
        <p:spPr>
          <a:xfrm flipH="1">
            <a:off x="933450" y="5276124"/>
            <a:ext cx="676274" cy="1756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3362325" y="5276123"/>
            <a:ext cx="638174" cy="1756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360445" y="5921286"/>
            <a:ext cx="907507" cy="597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Овал 28"/>
          <p:cNvSpPr/>
          <p:nvPr/>
        </p:nvSpPr>
        <p:spPr>
          <a:xfrm>
            <a:off x="406400" y="5765940"/>
            <a:ext cx="161365" cy="1569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1041849" y="5759857"/>
            <a:ext cx="161365" cy="1569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 стрелкой 31"/>
          <p:cNvCxnSpPr>
            <a:stCxn id="29" idx="6"/>
          </p:cNvCxnSpPr>
          <p:nvPr/>
        </p:nvCxnSpPr>
        <p:spPr>
          <a:xfrm>
            <a:off x="567765" y="5844403"/>
            <a:ext cx="126098" cy="43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30" idx="2"/>
          </p:cNvCxnSpPr>
          <p:nvPr/>
        </p:nvCxnSpPr>
        <p:spPr>
          <a:xfrm flipH="1">
            <a:off x="915751" y="5838320"/>
            <a:ext cx="12609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360445" y="6206331"/>
            <a:ext cx="907507" cy="597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Овал 35"/>
          <p:cNvSpPr/>
          <p:nvPr/>
        </p:nvSpPr>
        <p:spPr>
          <a:xfrm flipH="1">
            <a:off x="613180" y="6052393"/>
            <a:ext cx="161365" cy="1569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870847" y="6046018"/>
            <a:ext cx="161365" cy="1569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8" name="Прямая со стрелкой 37"/>
          <p:cNvCxnSpPr/>
          <p:nvPr/>
        </p:nvCxnSpPr>
        <p:spPr>
          <a:xfrm flipH="1">
            <a:off x="477993" y="6126543"/>
            <a:ext cx="287463" cy="43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1032212" y="6113470"/>
            <a:ext cx="12609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flipV="1">
            <a:off x="3600932" y="5904584"/>
            <a:ext cx="907507" cy="597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3" name="Овал 62"/>
          <p:cNvSpPr/>
          <p:nvPr/>
        </p:nvSpPr>
        <p:spPr>
          <a:xfrm>
            <a:off x="3665822" y="5746196"/>
            <a:ext cx="161365" cy="1569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Овал 63"/>
          <p:cNvSpPr/>
          <p:nvPr/>
        </p:nvSpPr>
        <p:spPr>
          <a:xfrm>
            <a:off x="4301271" y="5740113"/>
            <a:ext cx="161365" cy="1569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5" name="Прямая со стрелкой 64"/>
          <p:cNvCxnSpPr>
            <a:stCxn id="63" idx="6"/>
          </p:cNvCxnSpPr>
          <p:nvPr/>
        </p:nvCxnSpPr>
        <p:spPr>
          <a:xfrm>
            <a:off x="3827187" y="5824659"/>
            <a:ext cx="126098" cy="43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>
            <a:stCxn id="64" idx="2"/>
          </p:cNvCxnSpPr>
          <p:nvPr/>
        </p:nvCxnSpPr>
        <p:spPr>
          <a:xfrm flipH="1">
            <a:off x="4175173" y="5818576"/>
            <a:ext cx="12609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3604234" y="6199955"/>
            <a:ext cx="907507" cy="597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8" name="Овал 67"/>
          <p:cNvSpPr/>
          <p:nvPr/>
        </p:nvSpPr>
        <p:spPr>
          <a:xfrm>
            <a:off x="4094490" y="6034670"/>
            <a:ext cx="161365" cy="1569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3939029" y="6034193"/>
            <a:ext cx="161365" cy="1569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0" name="Прямая со стрелкой 69"/>
          <p:cNvCxnSpPr>
            <a:stCxn id="68" idx="6"/>
          </p:cNvCxnSpPr>
          <p:nvPr/>
        </p:nvCxnSpPr>
        <p:spPr>
          <a:xfrm>
            <a:off x="4255855" y="6113133"/>
            <a:ext cx="126098" cy="43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-115668" y="6222310"/>
                <a:ext cx="1859732" cy="4574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ru-RU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01</m:t>
                          </m:r>
                        </m:sub>
                      </m:sSub>
                      <m:r>
                        <a:rPr lang="ru-RU" sz="12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u-RU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ru-RU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02</m:t>
                          </m:r>
                        </m:sub>
                      </m:sSub>
                      <m:r>
                        <a:rPr lang="ru-RU" sz="1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ru-RU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ru-RU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ru-RU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15668" y="6222310"/>
                <a:ext cx="1859732" cy="4574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3121351" y="6219673"/>
                <a:ext cx="1859732" cy="4574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ru-RU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01</m:t>
                          </m:r>
                        </m:sub>
                      </m:sSub>
                      <m:r>
                        <a:rPr lang="ru-RU" sz="12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u-RU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ru-RU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02</m:t>
                          </m:r>
                        </m:sub>
                      </m:sSub>
                      <m:r>
                        <a:rPr lang="ru-RU" sz="1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1351" y="6219673"/>
                <a:ext cx="1859732" cy="4574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TextBox 73"/>
          <p:cNvSpPr txBox="1"/>
          <p:nvPr/>
        </p:nvSpPr>
        <p:spPr>
          <a:xfrm>
            <a:off x="5192109" y="1234575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МЕХАНИЧЕСКАЯ РАБОТА -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физическая величина равная произведению силы на перемещение.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284046" y="1749044"/>
                <a:ext cx="1613143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работа, Дж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сила, Н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перемещение, м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4046" y="1749044"/>
                <a:ext cx="1613143" cy="923330"/>
              </a:xfrm>
              <a:prstGeom prst="rect">
                <a:avLst/>
              </a:prstGeom>
              <a:blipFill>
                <a:blip r:embed="rId8"/>
                <a:stretch>
                  <a:fillRect b="-4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TextBox 75"/>
          <p:cNvSpPr txBox="1"/>
          <p:nvPr/>
        </p:nvSpPr>
        <p:spPr>
          <a:xfrm>
            <a:off x="5230013" y="4314076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МОЩНОСТЬ -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физическая величина равная работе, за единицу времени.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7804938" y="2022745"/>
            <a:ext cx="757646" cy="305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9" name="Прямая со стрелкой 78"/>
          <p:cNvCxnSpPr/>
          <p:nvPr/>
        </p:nvCxnSpPr>
        <p:spPr>
          <a:xfrm>
            <a:off x="8183761" y="2175281"/>
            <a:ext cx="9515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 flipV="1">
            <a:off x="8183761" y="1749044"/>
            <a:ext cx="855736" cy="426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8913939" y="1529985"/>
                <a:ext cx="558804" cy="402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3939" y="1529985"/>
                <a:ext cx="558804" cy="402931"/>
              </a:xfrm>
              <a:prstGeom prst="rect">
                <a:avLst/>
              </a:prstGeom>
              <a:blipFill>
                <a:blip r:embed="rId9"/>
                <a:stretch>
                  <a:fillRect t="-22727" r="-304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8983095" y="1973815"/>
                <a:ext cx="5588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3095" y="1973815"/>
                <a:ext cx="558804" cy="369332"/>
              </a:xfrm>
              <a:prstGeom prst="rect">
                <a:avLst/>
              </a:prstGeom>
              <a:blipFill>
                <a:blip r:embed="rId10"/>
                <a:stretch>
                  <a:fillRect t="-23333" r="-296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8424291" y="1869433"/>
                <a:ext cx="5588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4291" y="1869433"/>
                <a:ext cx="558804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6" name="Прямая соединительная линия 85"/>
          <p:cNvCxnSpPr/>
          <p:nvPr/>
        </p:nvCxnSpPr>
        <p:spPr>
          <a:xfrm>
            <a:off x="7082084" y="2327817"/>
            <a:ext cx="243203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7373634" y="2341289"/>
                <a:ext cx="196255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𝐹𝑆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3634" y="2341289"/>
                <a:ext cx="1962553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TextBox 88"/>
          <p:cNvSpPr txBox="1"/>
          <p:nvPr/>
        </p:nvSpPr>
        <p:spPr>
          <a:xfrm>
            <a:off x="7082084" y="2774944"/>
            <a:ext cx="8857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391047" y="3171628"/>
            <a:ext cx="1271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Положительная работа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813935" y="3157747"/>
            <a:ext cx="1271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Отрицательная работа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8249283" y="3150120"/>
            <a:ext cx="1271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равная 0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4" name="Прямая со стрелкой 93"/>
          <p:cNvCxnSpPr>
            <a:stCxn id="89" idx="1"/>
          </p:cNvCxnSpPr>
          <p:nvPr/>
        </p:nvCxnSpPr>
        <p:spPr>
          <a:xfrm flipH="1">
            <a:off x="6331131" y="2913444"/>
            <a:ext cx="750953" cy="2596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Прямая со стрелкой 95"/>
          <p:cNvCxnSpPr>
            <a:stCxn id="89" idx="3"/>
          </p:cNvCxnSpPr>
          <p:nvPr/>
        </p:nvCxnSpPr>
        <p:spPr>
          <a:xfrm>
            <a:off x="7967832" y="2913444"/>
            <a:ext cx="691694" cy="2568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Прямая со стрелкой 97"/>
          <p:cNvCxnSpPr>
            <a:stCxn id="89" idx="2"/>
          </p:cNvCxnSpPr>
          <p:nvPr/>
        </p:nvCxnSpPr>
        <p:spPr>
          <a:xfrm>
            <a:off x="7524958" y="3051943"/>
            <a:ext cx="0" cy="1907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5252497" y="3612579"/>
                <a:ext cx="151498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2497" y="3612579"/>
                <a:ext cx="1514989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6691964" y="3610263"/>
                <a:ext cx="151498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1964" y="3610263"/>
                <a:ext cx="1514989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8144149" y="3555559"/>
                <a:ext cx="151498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4149" y="3555559"/>
                <a:ext cx="1514989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" name="Овал 101"/>
          <p:cNvSpPr/>
          <p:nvPr/>
        </p:nvSpPr>
        <p:spPr>
          <a:xfrm>
            <a:off x="5855486" y="3954070"/>
            <a:ext cx="235131" cy="2131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4" name="Прямая со стрелкой 103"/>
          <p:cNvCxnSpPr>
            <a:stCxn id="102" idx="6"/>
          </p:cNvCxnSpPr>
          <p:nvPr/>
        </p:nvCxnSpPr>
        <p:spPr>
          <a:xfrm>
            <a:off x="6090617" y="4060639"/>
            <a:ext cx="240514" cy="61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 стрелкой 105"/>
          <p:cNvCxnSpPr/>
          <p:nvPr/>
        </p:nvCxnSpPr>
        <p:spPr>
          <a:xfrm>
            <a:off x="6331131" y="3904614"/>
            <a:ext cx="3071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Овал 106"/>
          <p:cNvSpPr/>
          <p:nvPr/>
        </p:nvSpPr>
        <p:spPr>
          <a:xfrm>
            <a:off x="7289827" y="3950026"/>
            <a:ext cx="235131" cy="2131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8" name="Прямая со стрелкой 107"/>
          <p:cNvCxnSpPr>
            <a:stCxn id="107" idx="6"/>
          </p:cNvCxnSpPr>
          <p:nvPr/>
        </p:nvCxnSpPr>
        <p:spPr>
          <a:xfrm>
            <a:off x="7524958" y="4056595"/>
            <a:ext cx="240514" cy="61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 стрелкой 108"/>
          <p:cNvCxnSpPr/>
          <p:nvPr/>
        </p:nvCxnSpPr>
        <p:spPr>
          <a:xfrm flipH="1" flipV="1">
            <a:off x="7765472" y="3900570"/>
            <a:ext cx="3071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Овал 109"/>
          <p:cNvSpPr/>
          <p:nvPr/>
        </p:nvSpPr>
        <p:spPr>
          <a:xfrm>
            <a:off x="8793577" y="3843457"/>
            <a:ext cx="235131" cy="2131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1" name="Прямая со стрелкой 110"/>
          <p:cNvCxnSpPr/>
          <p:nvPr/>
        </p:nvCxnSpPr>
        <p:spPr>
          <a:xfrm rot="5400000">
            <a:off x="8807225" y="4105040"/>
            <a:ext cx="240514" cy="61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 стрелкой 111"/>
          <p:cNvCxnSpPr/>
          <p:nvPr/>
        </p:nvCxnSpPr>
        <p:spPr>
          <a:xfrm flipH="1" flipV="1">
            <a:off x="8594492" y="3929673"/>
            <a:ext cx="30715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/>
              <p:cNvSpPr txBox="1"/>
              <p:nvPr/>
            </p:nvSpPr>
            <p:spPr>
              <a:xfrm>
                <a:off x="6009991" y="3795778"/>
                <a:ext cx="398794" cy="29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acc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113" name="TextBox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9991" y="3795778"/>
                <a:ext cx="398794" cy="299441"/>
              </a:xfrm>
              <a:prstGeom prst="rect">
                <a:avLst/>
              </a:prstGeom>
              <a:blipFill>
                <a:blip r:embed="rId16"/>
                <a:stretch>
                  <a:fillRect t="-4082" r="-169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/>
              <p:cNvSpPr txBox="1"/>
              <p:nvPr/>
            </p:nvSpPr>
            <p:spPr>
              <a:xfrm>
                <a:off x="7461391" y="3791453"/>
                <a:ext cx="398794" cy="29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acc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114" name="Text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1391" y="3791453"/>
                <a:ext cx="398794" cy="299441"/>
              </a:xfrm>
              <a:prstGeom prst="rect">
                <a:avLst/>
              </a:prstGeom>
              <a:blipFill>
                <a:blip r:embed="rId16"/>
                <a:stretch>
                  <a:fillRect t="-4082" r="-169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8863703" y="3994369"/>
                <a:ext cx="398794" cy="29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acc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63703" y="3994369"/>
                <a:ext cx="398794" cy="299441"/>
              </a:xfrm>
              <a:prstGeom prst="rect">
                <a:avLst/>
              </a:prstGeom>
              <a:blipFill>
                <a:blip r:embed="rId17"/>
                <a:stretch>
                  <a:fillRect t="-4082" r="-18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115"/>
              <p:cNvSpPr txBox="1"/>
              <p:nvPr/>
            </p:nvSpPr>
            <p:spPr>
              <a:xfrm>
                <a:off x="8363012" y="3650585"/>
                <a:ext cx="39879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116" name="Text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012" y="3650585"/>
                <a:ext cx="398794" cy="276999"/>
              </a:xfrm>
              <a:prstGeom prst="rect">
                <a:avLst/>
              </a:prstGeom>
              <a:blipFill>
                <a:blip r:embed="rId18"/>
                <a:stretch>
                  <a:fillRect t="-2222" r="-153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/>
              <p:cNvSpPr txBox="1"/>
              <p:nvPr/>
            </p:nvSpPr>
            <p:spPr>
              <a:xfrm>
                <a:off x="7765472" y="3662185"/>
                <a:ext cx="39879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117" name="TextBox 1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5472" y="3662185"/>
                <a:ext cx="398794" cy="276999"/>
              </a:xfrm>
              <a:prstGeom prst="rect">
                <a:avLst/>
              </a:prstGeom>
              <a:blipFill>
                <a:blip r:embed="rId18"/>
                <a:stretch>
                  <a:fillRect t="-2222" r="-153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TextBox 117"/>
              <p:cNvSpPr txBox="1"/>
              <p:nvPr/>
            </p:nvSpPr>
            <p:spPr>
              <a:xfrm>
                <a:off x="6315607" y="3665854"/>
                <a:ext cx="39879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118" name="Text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607" y="3665854"/>
                <a:ext cx="398794" cy="276999"/>
              </a:xfrm>
              <a:prstGeom prst="rect">
                <a:avLst/>
              </a:prstGeom>
              <a:blipFill>
                <a:blip r:embed="rId19"/>
                <a:stretch>
                  <a:fillRect t="-2174" r="-169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TextBox 118"/>
              <p:cNvSpPr txBox="1"/>
              <p:nvPr/>
            </p:nvSpPr>
            <p:spPr>
              <a:xfrm>
                <a:off x="6638282" y="4766070"/>
                <a:ext cx="1613143" cy="11667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работа, Дж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мощность, Вт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время, с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9" name="Text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8282" y="4766070"/>
                <a:ext cx="1613143" cy="1166730"/>
              </a:xfrm>
              <a:prstGeom prst="rect">
                <a:avLst/>
              </a:prstGeom>
              <a:blipFill>
                <a:blip r:embed="rId20"/>
                <a:stretch>
                  <a:fillRect b="-36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7498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35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45476" y="709696"/>
            <a:ext cx="45440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Работа силы тяжести, силы упругости и силы трения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73053" y="703927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Связь энергии и работы. Потенциальная энергия</a:t>
            </a: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2928" y="1287379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СИЛЫ ТЯЖЕСТИ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64898283"/>
                  </p:ext>
                </p:extLst>
              </p:nvPr>
            </p:nvGraphicFramePr>
            <p:xfrm>
              <a:off x="302927" y="1617454"/>
              <a:ext cx="4429125" cy="16459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54473">
                      <a:extLst>
                        <a:ext uri="{9D8B030D-6E8A-4147-A177-3AD203B41FA5}">
                          <a16:colId xmlns="" xmlns:a16="http://schemas.microsoft.com/office/drawing/2014/main" val="3520048928"/>
                        </a:ext>
                      </a:extLst>
                    </a:gridCol>
                    <a:gridCol w="2674652">
                      <a:extLst>
                        <a:ext uri="{9D8B030D-6E8A-4147-A177-3AD203B41FA5}">
                          <a16:colId xmlns="" xmlns:a16="http://schemas.microsoft.com/office/drawing/2014/main" val="1807786207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Движение тела вертикально вверх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𝐴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=−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𝑚𝑔h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2011282112"/>
                      </a:ext>
                    </a:extLst>
                  </a:tr>
                  <a:tr h="212513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Движение тела вертикально вниз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𝐴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𝑚𝑔h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1248281715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Движение по наклонной плоскости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𝐴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𝑚𝑔</m:t>
                                </m:r>
                                <m:func>
                                  <m:funcPr>
                                    <m:ctrlPr>
                                      <a:rPr lang="en-US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1200" b="0" i="0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𝛼</m:t>
                                    </m:r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𝑆</m:t>
                                    </m:r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(</m:t>
                                    </m:r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h</m:t>
                                    </m:r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=</m:t>
                                    </m:r>
                                    <m:func>
                                      <m:funcPr>
                                        <m:ctrlPr>
                                          <a:rPr lang="en-US" sz="1200" b="0" i="1" smtClean="0">
                                            <a:latin typeface="Cambria Math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𝑆</m:t>
                                        </m:r>
                                        <m:r>
                                          <m:rPr>
                                            <m:sty m:val="p"/>
                                          </m:rPr>
                                          <a:rPr lang="en-US" sz="1200" b="0" i="0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cos</m:t>
                                        </m:r>
                                      </m:fName>
                                      <m:e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𝛼</m:t>
                                        </m:r>
                                      </m:e>
                                    </m:func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)=</m:t>
                                    </m:r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𝑚𝑔</m:t>
                                    </m:r>
                                  </m:e>
                                </m:func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h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920580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Замкнутая</a:t>
                          </a:r>
                          <a:r>
                            <a:rPr lang="ru-RU" sz="12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траектория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𝐴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73067715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64898283"/>
                  </p:ext>
                </p:extLst>
              </p:nvPr>
            </p:nvGraphicFramePr>
            <p:xfrm>
              <a:off x="302927" y="1617454"/>
              <a:ext cx="4429125" cy="16459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54473">
                      <a:extLst>
                        <a:ext uri="{9D8B030D-6E8A-4147-A177-3AD203B41FA5}">
                          <a16:colId xmlns:a16="http://schemas.microsoft.com/office/drawing/2014/main" val="3520048928"/>
                        </a:ext>
                      </a:extLst>
                    </a:gridCol>
                    <a:gridCol w="2674652">
                      <a:extLst>
                        <a:ext uri="{9D8B030D-6E8A-4147-A177-3AD203B41FA5}">
                          <a16:colId xmlns:a16="http://schemas.microsoft.com/office/drawing/2014/main" val="1807786207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Движение тела вертикально вверх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65682" t="-1333" r="-455" b="-270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11282112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Движение тела вертикально вниз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65682" t="-100000" r="-455" b="-1671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8281715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Движение по наклонной плоскости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65682" t="-202667" r="-455" b="-69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205809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Замкнутая</a:t>
                          </a:r>
                          <a:r>
                            <a:rPr lang="ru-RU" sz="12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траектория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65682" t="-504444" r="-455" b="-1555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3067715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6" name="TextBox 15"/>
          <p:cNvSpPr txBox="1"/>
          <p:nvPr/>
        </p:nvSpPr>
        <p:spPr>
          <a:xfrm>
            <a:off x="302927" y="3365500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силы тяжести не зависит от формы траектории движения тела и всегда равна произведению модуля силы тяжести на разность высот в исходном и конечном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положениях.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2926" y="4025303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СИЛЫ ТРЕНИЯ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412750" y="4781550"/>
            <a:ext cx="8509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647700" y="4616450"/>
            <a:ext cx="387350" cy="152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 стрелкой 21"/>
          <p:cNvCxnSpPr/>
          <p:nvPr/>
        </p:nvCxnSpPr>
        <p:spPr>
          <a:xfrm flipH="1">
            <a:off x="412750" y="4781550"/>
            <a:ext cx="42545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838200" y="4375894"/>
            <a:ext cx="0" cy="4191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838200" y="4686300"/>
            <a:ext cx="42227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20" idx="0"/>
          </p:cNvCxnSpPr>
          <p:nvPr/>
        </p:nvCxnSpPr>
        <p:spPr>
          <a:xfrm flipH="1">
            <a:off x="838200" y="4616450"/>
            <a:ext cx="3175" cy="3683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14387" y="4227106"/>
                <a:ext cx="372611" cy="29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acc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387" y="4227106"/>
                <a:ext cx="372611" cy="2994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8037" y="4805055"/>
                <a:ext cx="372611" cy="29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2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ru-RU" sz="1200" b="0" i="1" smtClean="0">
                                  <a:latin typeface="Cambria Math" panose="02040503050406030204" pitchFamily="18" charset="0"/>
                                </a:rPr>
                                <m:t>тяж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037" y="4805055"/>
                <a:ext cx="372611" cy="299441"/>
              </a:xfrm>
              <a:prstGeom prst="rect">
                <a:avLst/>
              </a:prstGeom>
              <a:blipFill>
                <a:blip r:embed="rId4"/>
                <a:stretch>
                  <a:fillRect r="-16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52864" y="4474807"/>
                <a:ext cx="372611" cy="320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2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ru-RU" sz="1200" b="0" i="1" smtClean="0">
                                  <a:latin typeface="Cambria Math" panose="02040503050406030204" pitchFamily="18" charset="0"/>
                                </a:rPr>
                                <m:t>тр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864" y="4474807"/>
                <a:ext cx="372611" cy="32021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076659" y="4373175"/>
                <a:ext cx="372611" cy="29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2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ru-RU" sz="1200" b="0" i="1" smtClean="0">
                                  <a:latin typeface="Cambria Math" panose="02040503050406030204" pitchFamily="18" charset="0"/>
                                </a:rPr>
                                <m:t>т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659" y="4373175"/>
                <a:ext cx="372611" cy="299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866983" y="4537669"/>
                <a:ext cx="2112746" cy="29726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ru-RU" sz="1200" b="0" i="1" smtClean="0">
                              <a:latin typeface="Cambria Math" panose="02040503050406030204" pitchFamily="18" charset="0"/>
                            </a:rPr>
                            <m:t>А</m:t>
                          </m:r>
                        </m:e>
                        <m:sub>
                          <m:r>
                            <a:rPr lang="ru-RU" sz="1200" b="0" i="1" smtClean="0">
                              <a:latin typeface="Cambria Math" panose="02040503050406030204" pitchFamily="18" charset="0"/>
                            </a:rPr>
                            <m:t>тр</m:t>
                          </m:r>
                        </m:sub>
                      </m:sSub>
                      <m:r>
                        <a:rPr lang="ru-RU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ru-RU" sz="1200" b="0" i="1" smtClean="0">
                              <a:latin typeface="Cambria Math" panose="02040503050406030204" pitchFamily="18" charset="0"/>
                            </a:rPr>
                            <m:t>тр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𝑆</m:t>
                      </m:r>
                      <m:func>
                        <m:func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180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</m:e>
                      </m:func>
                      <m:r>
                        <a:rPr lang="ru-RU" sz="12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ru-RU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ru-RU" sz="1200" b="0" i="1" smtClean="0">
                              <a:latin typeface="Cambria Math" panose="02040503050406030204" pitchFamily="18" charset="0"/>
                            </a:rPr>
                            <m:t>тр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6983" y="4537669"/>
                <a:ext cx="2112746" cy="29726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240415" y="5141909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СИЛЫ УПРУГОСТИ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752600" y="5493466"/>
                <a:ext cx="1098550" cy="46166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493466"/>
                <a:ext cx="1098550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5192109" y="1234575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ЭНЕРГИЯ-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физическая величина которая характеризует способность тела совершать механическую работу.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576492" y="1684853"/>
                <a:ext cx="166035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6492" y="1684853"/>
                <a:ext cx="1660358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5859379" y="2117558"/>
            <a:ext cx="28394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МЕХАНИЧЕСКОЙ РАБОТЫ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235454" y="2538876"/>
            <a:ext cx="1977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потенциальная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429355" y="2538876"/>
            <a:ext cx="1977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кинетическая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4" name="Прямая со стрелкой 43"/>
          <p:cNvCxnSpPr>
            <a:stCxn id="40" idx="1"/>
          </p:cNvCxnSpPr>
          <p:nvPr/>
        </p:nvCxnSpPr>
        <p:spPr>
          <a:xfrm flipH="1">
            <a:off x="5606716" y="2256058"/>
            <a:ext cx="252663" cy="2828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8698832" y="2256057"/>
            <a:ext cx="336884" cy="2828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119149" y="2949966"/>
                <a:ext cx="4602367" cy="748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1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ru-RU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𝑚𝑔h</m:t>
                    </m:r>
                  </m:oMath>
                </a14:m>
                <a:r>
                  <a:rPr lang="en-US" sz="1200" dirty="0" smtClean="0"/>
                  <a:t>-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потенциальная энергия поднятого тела над поверхностью;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12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b>
                    </m:sSub>
                    <m:r>
                      <a:rPr lang="ru-RU" sz="1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ru-RU" sz="12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12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∆</m:t>
                            </m:r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потенциальная энергия 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упруго деформированного тела;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9149" y="2949966"/>
                <a:ext cx="4602367" cy="748666"/>
              </a:xfrm>
              <a:prstGeom prst="rect">
                <a:avLst/>
              </a:prstGeom>
              <a:blipFill>
                <a:blip r:embed="rId10"/>
                <a:stretch>
                  <a:fillRect l="-132" t="-8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5193746" y="3746435"/>
            <a:ext cx="4425849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Работа, совершаемая силой тяжести, равна изменению потенциальной энергии тела, взятому с противоположным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119149" y="4474807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ПОТЕНЦИАЛЬНАЯ ЭНЕРГИЯ-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энергия, которая определяется взаимным положением взаимодействующих тел и частей одного и того же тела.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514975" y="5141909"/>
            <a:ext cx="3781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ТЕОРЕМА О ПОТЕНЦИАЛЬНОЙ ЭНЕРГИИ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734050" y="5493466"/>
                <a:ext cx="3562350" cy="390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=−(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4050" y="5493466"/>
                <a:ext cx="3562350" cy="390748"/>
              </a:xfrm>
              <a:prstGeom prst="rect">
                <a:avLst/>
              </a:prstGeom>
              <a:blipFill>
                <a:blip r:embed="rId11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5511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38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45476" y="709696"/>
            <a:ext cx="45440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Кинетическая энергия. Теорема о кинетической энергии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73053" y="703927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Закон сохранения энергии в механике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2926" y="2987787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ТЕОРЕМА О КИНЕТИЧЕСКОЙ ЭНЕРГИИ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82842" y="1749044"/>
                <a:ext cx="308008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𝑚𝑣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кинетическая энергия, Дж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масса, кг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скорость, м/с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842" y="1749044"/>
                <a:ext cx="3080084" cy="1200329"/>
              </a:xfrm>
              <a:prstGeom prst="rect">
                <a:avLst/>
              </a:prstGeom>
              <a:blipFill>
                <a:blip r:embed="rId2"/>
                <a:stretch>
                  <a:fillRect b="-30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455328" y="1439779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КИНЕТИЧЕСКАЯ ЭНЕРГИЯ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энергия движения тела.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82534" y="3303200"/>
                <a:ext cx="18699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2534" y="3303200"/>
                <a:ext cx="186990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5195770" y="1441283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СОХРАНЕНИЯ ЭНЕРГИИ В МЕХАНИКЕ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33472" y="1702877"/>
            <a:ext cx="4648200" cy="6463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Сумма кинетической и потенциальной энергии тел, составляющих замкнутую систему и взаимодействующих между собой силами тяготения и силами упругости, остается неизменным.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095882" y="2413697"/>
                <a:ext cx="2628900" cy="39421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р1</m:t>
                          </m:r>
                        </m:sub>
                      </m:sSub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к1</m:t>
                          </m:r>
                        </m:sub>
                      </m:sSub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р2</m:t>
                          </m:r>
                        </m:sub>
                      </m:sSub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к2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882" y="2413697"/>
                <a:ext cx="2628900" cy="394210"/>
              </a:xfrm>
              <a:prstGeom prst="rect">
                <a:avLst/>
              </a:prstGeom>
              <a:blipFill>
                <a:blip r:embed="rId4"/>
                <a:stretch>
                  <a:fillRect b="-59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Прямая соединительная линия 18"/>
          <p:cNvCxnSpPr/>
          <p:nvPr/>
        </p:nvCxnSpPr>
        <p:spPr>
          <a:xfrm>
            <a:off x="5418161" y="4671427"/>
            <a:ext cx="948520" cy="68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5705207" y="2940233"/>
            <a:ext cx="313899" cy="3139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5697940" y="4350699"/>
            <a:ext cx="313899" cy="3139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5697939" y="3581802"/>
            <a:ext cx="313899" cy="3139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 стрелкой 23"/>
          <p:cNvCxnSpPr/>
          <p:nvPr/>
        </p:nvCxnSpPr>
        <p:spPr>
          <a:xfrm flipH="1" flipV="1">
            <a:off x="5511513" y="3081011"/>
            <a:ext cx="9008" cy="158368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V="1">
            <a:off x="6148314" y="3738798"/>
            <a:ext cx="0" cy="95292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000527" y="3707101"/>
                <a:ext cx="83079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0527" y="3707101"/>
                <a:ext cx="830797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892421" y="4028900"/>
                <a:ext cx="83079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2421" y="4028900"/>
                <a:ext cx="830797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Прямая соединительная линия 31"/>
          <p:cNvCxnSpPr/>
          <p:nvPr/>
        </p:nvCxnSpPr>
        <p:spPr>
          <a:xfrm flipV="1">
            <a:off x="5530755" y="3090229"/>
            <a:ext cx="334367" cy="61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5810853" y="3738798"/>
            <a:ext cx="334367" cy="61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544100" y="2979515"/>
                <a:ext cx="2825087" cy="2935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ru-RU" sz="1200" b="0" i="1" smtClean="0">
                              <a:latin typeface="Cambria Math" panose="02040503050406030204" pitchFamily="18" charset="0"/>
                            </a:rPr>
                            <m:t>р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𝑚𝑔h</m:t>
                      </m:r>
                      <m:r>
                        <a:rPr lang="ru-RU" sz="1200" b="0" i="1" smtClean="0">
                          <a:latin typeface="Cambria Math" panose="02040503050406030204" pitchFamily="18" charset="0"/>
                        </a:rPr>
                        <m:t>;  </m:t>
                      </m:r>
                      <m:sSub>
                        <m:sSubPr>
                          <m:ctrlPr>
                            <a:rPr lang="ru-RU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4100" y="2979515"/>
                <a:ext cx="2825087" cy="29354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544100" y="3573757"/>
                <a:ext cx="3177416" cy="2935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ru-RU" sz="1200" b="0" i="1" smtClean="0">
                              <a:latin typeface="Cambria Math" panose="02040503050406030204" pitchFamily="18" charset="0"/>
                            </a:rPr>
                            <m:t>р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𝑚𝑔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sz="1200" b="0" i="1" smtClean="0">
                          <a:latin typeface="Cambria Math" panose="02040503050406030204" pitchFamily="18" charset="0"/>
                        </a:rPr>
                        <m:t>;  </m:t>
                      </m:r>
                      <m:sSub>
                        <m:sSubPr>
                          <m:ctrlPr>
                            <a:rPr lang="ru-RU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ru-RU" sz="1200" i="1">
                              <a:latin typeface="Cambria Math" panose="02040503050406030204" pitchFamily="18" charset="0"/>
                            </a:rPr>
                            <m:t>р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4100" y="3573757"/>
                <a:ext cx="3177416" cy="29354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564573" y="4372795"/>
                <a:ext cx="3177416" cy="2935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ru-RU" sz="1200" b="0" i="1" smtClean="0">
                              <a:latin typeface="Cambria Math" panose="02040503050406030204" pitchFamily="18" charset="0"/>
                            </a:rPr>
                            <m:t>р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=0</m:t>
                      </m:r>
                      <m:r>
                        <a:rPr lang="ru-RU" sz="1200" b="0" i="1" smtClean="0">
                          <a:latin typeface="Cambria Math" panose="02040503050406030204" pitchFamily="18" charset="0"/>
                        </a:rPr>
                        <m:t>;  </m:t>
                      </m:r>
                      <m:sSub>
                        <m:sSubPr>
                          <m:ctrlPr>
                            <a:rPr lang="ru-RU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4573" y="4372795"/>
                <a:ext cx="3177416" cy="29354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0823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41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45476" y="709696"/>
            <a:ext cx="45440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Колебательное движение и его характеристики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73053" y="703927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Затухающие колебания. Вынужденные колебания. Резонанс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2928" y="1287379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КОЛЕБАТЕЛЬНОЕ ДВИЖЕНИЕ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при котором тело отклоняется то в одну сторону то в другую, относительно центра равновесия.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7337" y="1973742"/>
            <a:ext cx="44865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 КОЛЕБАТЕЛЬНОГО ДВИЖЕНИЯ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600501" y="2250741"/>
            <a:ext cx="0" cy="9909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600501" y="2797791"/>
            <a:ext cx="105087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Полилиния 18"/>
          <p:cNvSpPr/>
          <p:nvPr/>
        </p:nvSpPr>
        <p:spPr>
          <a:xfrm>
            <a:off x="607325" y="2437278"/>
            <a:ext cx="614150" cy="676894"/>
          </a:xfrm>
          <a:custGeom>
            <a:avLst/>
            <a:gdLst>
              <a:gd name="connsiteX0" fmla="*/ 0 w 614150"/>
              <a:gd name="connsiteY0" fmla="*/ 353689 h 676894"/>
              <a:gd name="connsiteX1" fmla="*/ 143302 w 614150"/>
              <a:gd name="connsiteY1" fmla="*/ 60262 h 676894"/>
              <a:gd name="connsiteX2" fmla="*/ 245660 w 614150"/>
              <a:gd name="connsiteY2" fmla="*/ 26143 h 676894"/>
              <a:gd name="connsiteX3" fmla="*/ 334371 w 614150"/>
              <a:gd name="connsiteY3" fmla="*/ 367337 h 676894"/>
              <a:gd name="connsiteX4" fmla="*/ 416257 w 614150"/>
              <a:gd name="connsiteY4" fmla="*/ 626644 h 676894"/>
              <a:gd name="connsiteX5" fmla="*/ 491320 w 614150"/>
              <a:gd name="connsiteY5" fmla="*/ 653940 h 676894"/>
              <a:gd name="connsiteX6" fmla="*/ 614150 w 614150"/>
              <a:gd name="connsiteY6" fmla="*/ 367337 h 676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4150" h="676894">
                <a:moveTo>
                  <a:pt x="0" y="353689"/>
                </a:moveTo>
                <a:cubicBezTo>
                  <a:pt x="51179" y="234271"/>
                  <a:pt x="102359" y="114853"/>
                  <a:pt x="143302" y="60262"/>
                </a:cubicBezTo>
                <a:cubicBezTo>
                  <a:pt x="184245" y="5671"/>
                  <a:pt x="213815" y="-25036"/>
                  <a:pt x="245660" y="26143"/>
                </a:cubicBezTo>
                <a:cubicBezTo>
                  <a:pt x="277505" y="77322"/>
                  <a:pt x="305938" y="267253"/>
                  <a:pt x="334371" y="367337"/>
                </a:cubicBezTo>
                <a:cubicBezTo>
                  <a:pt x="362804" y="467421"/>
                  <a:pt x="390099" y="578877"/>
                  <a:pt x="416257" y="626644"/>
                </a:cubicBezTo>
                <a:cubicBezTo>
                  <a:pt x="442415" y="674411"/>
                  <a:pt x="458338" y="697158"/>
                  <a:pt x="491320" y="653940"/>
                </a:cubicBezTo>
                <a:cubicBezTo>
                  <a:pt x="524302" y="610722"/>
                  <a:pt x="569226" y="489029"/>
                  <a:pt x="614150" y="36733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1221475" y="2797791"/>
            <a:ext cx="0" cy="3957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607325" y="3140847"/>
            <a:ext cx="614150" cy="620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477337" y="2437278"/>
            <a:ext cx="32788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77337" y="2797791"/>
            <a:ext cx="1299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V="1">
            <a:off x="477337" y="2437278"/>
            <a:ext cx="0" cy="36051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24253" y="2470307"/>
                <a:ext cx="49655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dirty="0" smtClean="0">
                              <a:latin typeface="Cambria Math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2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253" y="2470307"/>
                <a:ext cx="496551" cy="2769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746418" y="3103185"/>
            <a:ext cx="4965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767215" y="2336126"/>
                <a:ext cx="30682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Амплитуда колебаний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200" i="1" dirty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2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)-это наибольшее смещение от положения равновесия.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7215" y="2336126"/>
                <a:ext cx="3068282" cy="461665"/>
              </a:xfrm>
              <a:prstGeom prst="rect">
                <a:avLst/>
              </a:prstGeom>
              <a:blipFill rotWithShape="1">
                <a:blip r:embed="rId3"/>
                <a:stretch>
                  <a:fillRect l="-199" r="-596" b="-9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767215" y="2812077"/>
                <a:ext cx="31807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Период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ru-RU" sz="12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Т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)-время одного полного колебания.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7215" y="2812077"/>
                <a:ext cx="3180734" cy="276999"/>
              </a:xfrm>
              <a:prstGeom prst="rect">
                <a:avLst/>
              </a:prstGeom>
              <a:blipFill>
                <a:blip r:embed="rId4"/>
                <a:stretch>
                  <a:fillRect l="-192" b="-152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307165" y="3029350"/>
                <a:ext cx="1862919" cy="978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n-US" sz="1200" dirty="0" smtClean="0"/>
              </a:p>
              <a:p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120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период, с</a:t>
                </a:r>
                <a:endPara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время, с</a:t>
                </a:r>
                <a:endPara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120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число колебаний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165" y="3029350"/>
                <a:ext cx="1862919" cy="978666"/>
              </a:xfrm>
              <a:prstGeom prst="rect">
                <a:avLst/>
              </a:prstGeom>
              <a:blipFill>
                <a:blip r:embed="rId5"/>
                <a:stretch>
                  <a:fillRect b="-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72528" y="4070509"/>
                <a:ext cx="398793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Частота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sz="1200" b="0" i="1" dirty="0" smtClean="0"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𝜈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)-число колебаний в единицу времени.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528" y="4070509"/>
                <a:ext cx="3987932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17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435034" y="4292301"/>
                <a:ext cx="1862919" cy="9908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𝜈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US" sz="1200" dirty="0" smtClean="0"/>
              </a:p>
              <a:p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/>
                        <a:ea typeface="Cambria Math"/>
                      </a:rPr>
                      <m:t>𝜈</m:t>
                    </m:r>
                    <m:r>
                      <a:rPr lang="en-US" sz="120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частота, Гц</a:t>
                </a:r>
                <a:endPara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время, с</a:t>
                </a:r>
                <a:endPara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1200" i="1" dirty="0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число колебаний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034" y="4292301"/>
                <a:ext cx="1862919" cy="990849"/>
              </a:xfrm>
              <a:prstGeom prst="rect">
                <a:avLst/>
              </a:prstGeom>
              <a:blipFill rotWithShape="1">
                <a:blip r:embed="rId7"/>
                <a:stretch>
                  <a:fillRect b="-36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424155" y="5349660"/>
            <a:ext cx="44865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СВЯЗЬ ПЕРИОДА И ЧАСТОТЫ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266801" y="5635598"/>
                <a:ext cx="2655609" cy="438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i="1" smtClean="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; 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 dirty="0">
                              <a:latin typeface="Cambria Math"/>
                              <a:ea typeface="Cambria Math"/>
                            </a:rPr>
                            <m:t>𝜈</m:t>
                          </m:r>
                        </m:den>
                      </m:f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6801" y="5635598"/>
                <a:ext cx="2655609" cy="43877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266730" y="6083311"/>
            <a:ext cx="45382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Фаза колебаний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физическая величина, определяющая величину смещения тела в данный момент времени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292391" y="1287378"/>
            <a:ext cx="28475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ЗАТУХАЮЩИЕ КОЛЕБАНИЕ -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свободные колебания, амплитуда которых уменьшается в следствие того, что энергия колебательной системы расходуется на преодоление сил сопротивления и сил трения.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7" name="Прямая со стрелкой 46"/>
          <p:cNvCxnSpPr/>
          <p:nvPr/>
        </p:nvCxnSpPr>
        <p:spPr>
          <a:xfrm flipH="1" flipV="1">
            <a:off x="8335802" y="1561210"/>
            <a:ext cx="7374" cy="663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flipV="1">
            <a:off x="8239938" y="1918038"/>
            <a:ext cx="1347173" cy="156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Полилиния 50"/>
          <p:cNvSpPr/>
          <p:nvPr/>
        </p:nvSpPr>
        <p:spPr>
          <a:xfrm>
            <a:off x="8344098" y="1663529"/>
            <a:ext cx="1143000" cy="514356"/>
          </a:xfrm>
          <a:custGeom>
            <a:avLst/>
            <a:gdLst>
              <a:gd name="connsiteX0" fmla="*/ 0 w 1143000"/>
              <a:gd name="connsiteY0" fmla="*/ 271465 h 514356"/>
              <a:gd name="connsiteX1" fmla="*/ 109538 w 1143000"/>
              <a:gd name="connsiteY1" fmla="*/ 3 h 514356"/>
              <a:gd name="connsiteX2" fmla="*/ 195263 w 1143000"/>
              <a:gd name="connsiteY2" fmla="*/ 276228 h 514356"/>
              <a:gd name="connsiteX3" fmla="*/ 247650 w 1143000"/>
              <a:gd name="connsiteY3" fmla="*/ 514353 h 514356"/>
              <a:gd name="connsiteX4" fmla="*/ 357188 w 1143000"/>
              <a:gd name="connsiteY4" fmla="*/ 271465 h 514356"/>
              <a:gd name="connsiteX5" fmla="*/ 433388 w 1143000"/>
              <a:gd name="connsiteY5" fmla="*/ 100015 h 514356"/>
              <a:gd name="connsiteX6" fmla="*/ 495300 w 1143000"/>
              <a:gd name="connsiteY6" fmla="*/ 271465 h 514356"/>
              <a:gd name="connsiteX7" fmla="*/ 547688 w 1143000"/>
              <a:gd name="connsiteY7" fmla="*/ 419103 h 514356"/>
              <a:gd name="connsiteX8" fmla="*/ 638175 w 1143000"/>
              <a:gd name="connsiteY8" fmla="*/ 161928 h 514356"/>
              <a:gd name="connsiteX9" fmla="*/ 709613 w 1143000"/>
              <a:gd name="connsiteY9" fmla="*/ 352428 h 514356"/>
              <a:gd name="connsiteX10" fmla="*/ 790575 w 1143000"/>
              <a:gd name="connsiteY10" fmla="*/ 214315 h 514356"/>
              <a:gd name="connsiteX11" fmla="*/ 852488 w 1143000"/>
              <a:gd name="connsiteY11" fmla="*/ 314328 h 514356"/>
              <a:gd name="connsiteX12" fmla="*/ 942975 w 1143000"/>
              <a:gd name="connsiteY12" fmla="*/ 228603 h 514356"/>
              <a:gd name="connsiteX13" fmla="*/ 990600 w 1143000"/>
              <a:gd name="connsiteY13" fmla="*/ 266703 h 514356"/>
              <a:gd name="connsiteX14" fmla="*/ 1143000 w 1143000"/>
              <a:gd name="connsiteY14" fmla="*/ 271465 h 514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43000" h="514356">
                <a:moveTo>
                  <a:pt x="0" y="271465"/>
                </a:moveTo>
                <a:cubicBezTo>
                  <a:pt x="38497" y="135337"/>
                  <a:pt x="76994" y="-791"/>
                  <a:pt x="109538" y="3"/>
                </a:cubicBezTo>
                <a:cubicBezTo>
                  <a:pt x="142082" y="797"/>
                  <a:pt x="172244" y="190503"/>
                  <a:pt x="195263" y="276228"/>
                </a:cubicBezTo>
                <a:cubicBezTo>
                  <a:pt x="218282" y="361953"/>
                  <a:pt x="220663" y="515147"/>
                  <a:pt x="247650" y="514353"/>
                </a:cubicBezTo>
                <a:cubicBezTo>
                  <a:pt x="274637" y="513559"/>
                  <a:pt x="326232" y="340521"/>
                  <a:pt x="357188" y="271465"/>
                </a:cubicBezTo>
                <a:cubicBezTo>
                  <a:pt x="388144" y="202409"/>
                  <a:pt x="410369" y="100015"/>
                  <a:pt x="433388" y="100015"/>
                </a:cubicBezTo>
                <a:cubicBezTo>
                  <a:pt x="456407" y="100015"/>
                  <a:pt x="476250" y="218284"/>
                  <a:pt x="495300" y="271465"/>
                </a:cubicBezTo>
                <a:cubicBezTo>
                  <a:pt x="514350" y="324646"/>
                  <a:pt x="523876" y="437359"/>
                  <a:pt x="547688" y="419103"/>
                </a:cubicBezTo>
                <a:cubicBezTo>
                  <a:pt x="571501" y="400847"/>
                  <a:pt x="611188" y="173040"/>
                  <a:pt x="638175" y="161928"/>
                </a:cubicBezTo>
                <a:cubicBezTo>
                  <a:pt x="665162" y="150816"/>
                  <a:pt x="684213" y="343697"/>
                  <a:pt x="709613" y="352428"/>
                </a:cubicBezTo>
                <a:cubicBezTo>
                  <a:pt x="735013" y="361159"/>
                  <a:pt x="766763" y="220665"/>
                  <a:pt x="790575" y="214315"/>
                </a:cubicBezTo>
                <a:cubicBezTo>
                  <a:pt x="814387" y="207965"/>
                  <a:pt x="827088" y="311947"/>
                  <a:pt x="852488" y="314328"/>
                </a:cubicBezTo>
                <a:cubicBezTo>
                  <a:pt x="877888" y="316709"/>
                  <a:pt x="919956" y="236540"/>
                  <a:pt x="942975" y="228603"/>
                </a:cubicBezTo>
                <a:cubicBezTo>
                  <a:pt x="965994" y="220666"/>
                  <a:pt x="957263" y="259559"/>
                  <a:pt x="990600" y="266703"/>
                </a:cubicBezTo>
                <a:cubicBezTo>
                  <a:pt x="1023937" y="273847"/>
                  <a:pt x="1083468" y="272656"/>
                  <a:pt x="1143000" y="27146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TextBox 52"/>
          <p:cNvSpPr txBox="1"/>
          <p:nvPr/>
        </p:nvSpPr>
        <p:spPr>
          <a:xfrm>
            <a:off x="5222866" y="2534713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ВЫНУЖДЕННЫЕ КОЛЕБАНИЯ 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колебания, совершаемые под внешним воздействием (игла швейной машины)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234280" y="3032876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РЕЗОНАНС-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резкое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возрастание амплитуды колебаний при совпадении частоты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внешней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силы, действующей на систему, с частотой свободных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колебаний.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6" name="Прямая со стрелкой 55"/>
          <p:cNvCxnSpPr/>
          <p:nvPr/>
        </p:nvCxnSpPr>
        <p:spPr>
          <a:xfrm flipV="1">
            <a:off x="6955655" y="3782288"/>
            <a:ext cx="0" cy="11669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rot="5400000" flipV="1">
            <a:off x="7556451" y="4364175"/>
            <a:ext cx="0" cy="11669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Полилиния 57"/>
          <p:cNvSpPr/>
          <p:nvPr/>
        </p:nvSpPr>
        <p:spPr>
          <a:xfrm>
            <a:off x="7053943" y="4345243"/>
            <a:ext cx="644434" cy="560758"/>
          </a:xfrm>
          <a:custGeom>
            <a:avLst/>
            <a:gdLst>
              <a:gd name="connsiteX0" fmla="*/ 0 w 644434"/>
              <a:gd name="connsiteY0" fmla="*/ 505431 h 560758"/>
              <a:gd name="connsiteX1" fmla="*/ 182880 w 644434"/>
              <a:gd name="connsiteY1" fmla="*/ 444471 h 560758"/>
              <a:gd name="connsiteX2" fmla="*/ 339634 w 644434"/>
              <a:gd name="connsiteY2" fmla="*/ 334 h 560758"/>
              <a:gd name="connsiteX3" fmla="*/ 505097 w 644434"/>
              <a:gd name="connsiteY3" fmla="*/ 522848 h 560758"/>
              <a:gd name="connsiteX4" fmla="*/ 644434 w 644434"/>
              <a:gd name="connsiteY4" fmla="*/ 479306 h 560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4434" h="560758">
                <a:moveTo>
                  <a:pt x="0" y="505431"/>
                </a:moveTo>
                <a:cubicBezTo>
                  <a:pt x="63137" y="517042"/>
                  <a:pt x="126274" y="528654"/>
                  <a:pt x="182880" y="444471"/>
                </a:cubicBezTo>
                <a:cubicBezTo>
                  <a:pt x="239486" y="360288"/>
                  <a:pt x="285931" y="-12729"/>
                  <a:pt x="339634" y="334"/>
                </a:cubicBezTo>
                <a:cubicBezTo>
                  <a:pt x="393337" y="13397"/>
                  <a:pt x="454297" y="443019"/>
                  <a:pt x="505097" y="522848"/>
                </a:cubicBezTo>
                <a:cubicBezTo>
                  <a:pt x="555897" y="602677"/>
                  <a:pt x="600165" y="540991"/>
                  <a:pt x="644434" y="47930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олилиния 58"/>
          <p:cNvSpPr/>
          <p:nvPr/>
        </p:nvSpPr>
        <p:spPr>
          <a:xfrm>
            <a:off x="7053943" y="3782288"/>
            <a:ext cx="644434" cy="1037740"/>
          </a:xfrm>
          <a:custGeom>
            <a:avLst/>
            <a:gdLst>
              <a:gd name="connsiteX0" fmla="*/ 0 w 644434"/>
              <a:gd name="connsiteY0" fmla="*/ 505431 h 560758"/>
              <a:gd name="connsiteX1" fmla="*/ 182880 w 644434"/>
              <a:gd name="connsiteY1" fmla="*/ 444471 h 560758"/>
              <a:gd name="connsiteX2" fmla="*/ 339634 w 644434"/>
              <a:gd name="connsiteY2" fmla="*/ 334 h 560758"/>
              <a:gd name="connsiteX3" fmla="*/ 505097 w 644434"/>
              <a:gd name="connsiteY3" fmla="*/ 522848 h 560758"/>
              <a:gd name="connsiteX4" fmla="*/ 644434 w 644434"/>
              <a:gd name="connsiteY4" fmla="*/ 479306 h 560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4434" h="560758">
                <a:moveTo>
                  <a:pt x="0" y="505431"/>
                </a:moveTo>
                <a:cubicBezTo>
                  <a:pt x="63137" y="517042"/>
                  <a:pt x="126274" y="528654"/>
                  <a:pt x="182880" y="444471"/>
                </a:cubicBezTo>
                <a:cubicBezTo>
                  <a:pt x="239486" y="360288"/>
                  <a:pt x="285931" y="-12729"/>
                  <a:pt x="339634" y="334"/>
                </a:cubicBezTo>
                <a:cubicBezTo>
                  <a:pt x="393337" y="13397"/>
                  <a:pt x="454297" y="443019"/>
                  <a:pt x="505097" y="522848"/>
                </a:cubicBezTo>
                <a:cubicBezTo>
                  <a:pt x="555897" y="602677"/>
                  <a:pt x="600165" y="540991"/>
                  <a:pt x="644434" y="479306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875511" y="4886758"/>
                <a:ext cx="7254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1" smtClean="0">
                          <a:latin typeface="Cambria Math" panose="02040503050406030204" pitchFamily="18" charset="0"/>
                        </a:rPr>
                        <m:t>v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5511" y="4886758"/>
                <a:ext cx="725401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310817" y="3638684"/>
                <a:ext cx="7254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0817" y="3638684"/>
                <a:ext cx="725401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924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43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45476" y="709696"/>
            <a:ext cx="45440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Математический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пружинный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маятники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73053" y="728275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Превращение энергии при механических колебаниях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0" y="1145645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02928" y="1287379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МАТЕМАТИЧЕСКИЙ МАЯТНИК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материальная точка подвешенная к нерастяжимой и невесомой нити.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77447" y="2094647"/>
                <a:ext cx="3080084" cy="14929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период, с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длина нити, 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200" i="1">
                        <a:latin typeface="Cambria Math" panose="02040503050406030204" pitchFamily="18" charset="0"/>
                      </a:rPr>
                      <m:t>g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ускорение свободного падения, м/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с</m:t>
                        </m:r>
                      </m:e>
                      <m:sup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447" y="2094647"/>
                <a:ext cx="3080084" cy="1492973"/>
              </a:xfrm>
              <a:prstGeom prst="rect">
                <a:avLst/>
              </a:prstGeom>
              <a:blipFill>
                <a:blip r:embed="rId2"/>
                <a:stretch>
                  <a:fillRect b="-4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45476" y="1804176"/>
            <a:ext cx="4583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КОЛЕБАНИЙ МАТЕМАТИЧЕСКОГО МАЯТНИКА</a:t>
            </a:r>
            <a:endParaRPr lang="ru-RU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206307" y="3704007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ПРУЖИННЫЙ МАЯТНИК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груз прикрепленный к пружине массой которой можно пренебречь.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80826" y="4511275"/>
                <a:ext cx="3080084" cy="12100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период, с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масса, кг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жёсткость пружины, Н/м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826" y="4511275"/>
                <a:ext cx="3080084" cy="1210011"/>
              </a:xfrm>
              <a:prstGeom prst="rect">
                <a:avLst/>
              </a:prstGeom>
              <a:blipFill>
                <a:blip r:embed="rId3"/>
                <a:stretch>
                  <a:fillRect b="-30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148855" y="4220804"/>
            <a:ext cx="4583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КОЛЕБАНИЙ ПРУЖИННЫЙ МАЯТНИКА</a:t>
            </a:r>
            <a:endParaRPr lang="ru-RU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5465739" y="1287379"/>
            <a:ext cx="40962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Полная механическая энергия в положении равновесия и в крайних точках равна либо максимальной потенциальной энергии, либо максимальной кинетической энергии.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465739" y="2094647"/>
            <a:ext cx="1205027" cy="7378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5963749" y="2841133"/>
            <a:ext cx="209005" cy="2002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599812" y="2609132"/>
            <a:ext cx="209005" cy="2002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6303678" y="2609131"/>
            <a:ext cx="209005" cy="2002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>
            <a:stCxn id="19" idx="0"/>
            <a:endCxn id="18" idx="2"/>
          </p:cNvCxnSpPr>
          <p:nvPr/>
        </p:nvCxnSpPr>
        <p:spPr>
          <a:xfrm flipV="1">
            <a:off x="6068252" y="2168434"/>
            <a:ext cx="1" cy="6726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endCxn id="20" idx="7"/>
          </p:cNvCxnSpPr>
          <p:nvPr/>
        </p:nvCxnSpPr>
        <p:spPr>
          <a:xfrm flipH="1">
            <a:off x="5778209" y="2181906"/>
            <a:ext cx="278038" cy="4565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endCxn id="21" idx="1"/>
          </p:cNvCxnSpPr>
          <p:nvPr/>
        </p:nvCxnSpPr>
        <p:spPr>
          <a:xfrm>
            <a:off x="6068251" y="2175170"/>
            <a:ext cx="266035" cy="4632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479198" y="2944236"/>
            <a:ext cx="602513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5479198" y="2709279"/>
            <a:ext cx="28779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5503191" y="2709279"/>
            <a:ext cx="0" cy="23200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205330" y="2670928"/>
                <a:ext cx="35153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5330" y="2670928"/>
                <a:ext cx="351537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5582082" y="2564134"/>
            <a:ext cx="251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</a:t>
            </a:r>
            <a:endParaRPr lang="ru-RU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5934914" y="2801501"/>
            <a:ext cx="251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2</a:t>
            </a:r>
            <a:endParaRPr lang="ru-RU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6274019" y="2570779"/>
            <a:ext cx="251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3</a:t>
            </a:r>
            <a:endParaRPr lang="ru-RU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1" name="Таблица 4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93651574"/>
                  </p:ext>
                </p:extLst>
              </p:nvPr>
            </p:nvGraphicFramePr>
            <p:xfrm>
              <a:off x="6757921" y="2081175"/>
              <a:ext cx="2963594" cy="112208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52479">
                      <a:extLst>
                        <a:ext uri="{9D8B030D-6E8A-4147-A177-3AD203B41FA5}">
                          <a16:colId xmlns="" xmlns:a16="http://schemas.microsoft.com/office/drawing/2014/main" val="4238855253"/>
                        </a:ext>
                      </a:extLst>
                    </a:gridCol>
                    <a:gridCol w="940526">
                      <a:extLst>
                        <a:ext uri="{9D8B030D-6E8A-4147-A177-3AD203B41FA5}">
                          <a16:colId xmlns="" xmlns:a16="http://schemas.microsoft.com/office/drawing/2014/main" val="3158497088"/>
                        </a:ext>
                      </a:extLst>
                    </a:gridCol>
                    <a:gridCol w="896983">
                      <a:extLst>
                        <a:ext uri="{9D8B030D-6E8A-4147-A177-3AD203B41FA5}">
                          <a16:colId xmlns="" xmlns:a16="http://schemas.microsoft.com/office/drawing/2014/main" val="3338003006"/>
                        </a:ext>
                      </a:extLst>
                    </a:gridCol>
                    <a:gridCol w="873606">
                      <a:extLst>
                        <a:ext uri="{9D8B030D-6E8A-4147-A177-3AD203B41FA5}">
                          <a16:colId xmlns="" xmlns:a16="http://schemas.microsoft.com/office/drawing/2014/main" val="3000158540"/>
                        </a:ext>
                      </a:extLst>
                    </a:gridCol>
                  </a:tblGrid>
                  <a:tr h="332442"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20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20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𝑝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𝑚𝑔h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20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ru-RU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пол</m:t>
                                    </m:r>
                                  </m:sub>
                                </m:sSub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ru-RU" sz="120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𝑝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506460459"/>
                      </a:ext>
                    </a:extLst>
                  </a:tr>
                  <a:tr h="332442"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20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1200" b="0" i="1" smtClean="0">
                                            <a:latin typeface="Cambria Math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𝑚𝑣</m:t>
                                        </m:r>
                                      </m:e>
                                      <m:sup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20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𝑝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20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ru-RU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пол</m:t>
                                    </m:r>
                                  </m:sub>
                                </m:sSub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ru-RU" sz="120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ru-RU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к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2623176066"/>
                      </a:ext>
                    </a:extLst>
                  </a:tr>
                  <a:tr h="332442"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20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20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𝑝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𝑚𝑔h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20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ru-RU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пол</m:t>
                                    </m:r>
                                  </m:sub>
                                </m:sSub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ru-RU" sz="120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𝑝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276348698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1" name="Таблица 4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93651574"/>
                  </p:ext>
                </p:extLst>
              </p:nvPr>
            </p:nvGraphicFramePr>
            <p:xfrm>
              <a:off x="6757921" y="2081175"/>
              <a:ext cx="2963594" cy="112208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52479">
                      <a:extLst>
                        <a:ext uri="{9D8B030D-6E8A-4147-A177-3AD203B41FA5}">
                          <a16:colId xmlns:a16="http://schemas.microsoft.com/office/drawing/2014/main" val="4238855253"/>
                        </a:ext>
                      </a:extLst>
                    </a:gridCol>
                    <a:gridCol w="940526">
                      <a:extLst>
                        <a:ext uri="{9D8B030D-6E8A-4147-A177-3AD203B41FA5}">
                          <a16:colId xmlns:a16="http://schemas.microsoft.com/office/drawing/2014/main" val="3158497088"/>
                        </a:ext>
                      </a:extLst>
                    </a:gridCol>
                    <a:gridCol w="896983">
                      <a:extLst>
                        <a:ext uri="{9D8B030D-6E8A-4147-A177-3AD203B41FA5}">
                          <a16:colId xmlns:a16="http://schemas.microsoft.com/office/drawing/2014/main" val="3338003006"/>
                        </a:ext>
                      </a:extLst>
                    </a:gridCol>
                    <a:gridCol w="873606">
                      <a:extLst>
                        <a:ext uri="{9D8B030D-6E8A-4147-A177-3AD203B41FA5}">
                          <a16:colId xmlns:a16="http://schemas.microsoft.com/office/drawing/2014/main" val="3000158540"/>
                        </a:ext>
                      </a:extLst>
                    </a:gridCol>
                  </a:tblGrid>
                  <a:tr h="332442"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5"/>
                          <a:stretch>
                            <a:fillRect l="-27097" t="-1818" r="-189032" b="-24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5"/>
                          <a:stretch>
                            <a:fillRect l="-134014" t="-1818" r="-99320" b="-24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5"/>
                          <a:stretch>
                            <a:fillRect l="-238889" t="-1818" r="-1389" b="-24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06460459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5"/>
                          <a:stretch>
                            <a:fillRect l="-27097" t="-74667" r="-189032" b="-76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5"/>
                          <a:stretch>
                            <a:fillRect l="-134014" t="-74667" r="-99320" b="-76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5"/>
                          <a:stretch>
                            <a:fillRect l="-238889" t="-74667" r="-1389" b="-76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23176066"/>
                      </a:ext>
                    </a:extLst>
                  </a:tr>
                  <a:tr h="332442">
                    <a:tc>
                      <a:txBody>
                        <a:bodyPr/>
                        <a:lstStyle/>
                        <a:p>
                          <a:r>
                            <a:rPr lang="en-US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5"/>
                          <a:stretch>
                            <a:fillRect l="-27097" t="-238182" r="-189032" b="-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5"/>
                          <a:stretch>
                            <a:fillRect l="-134014" t="-238182" r="-99320" b="-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5"/>
                          <a:stretch>
                            <a:fillRect l="-238889" t="-238182" r="-1389" b="-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6348698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364383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48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06309" y="660236"/>
            <a:ext cx="4544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Механические волны. Свойства механических волн.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Продольные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поперечные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волны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73053" y="728275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Звук. Распространение и отражение звука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21212" y="1135373"/>
            <a:ext cx="4429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МЕХАНИЧЕСКИЕ ВОЛНЫ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процесс распространения колебаний в упругой среде, который сопровождается передачей энергии колеблющегося тела от одной точки упругой среды к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другой.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9495" y="1966370"/>
            <a:ext cx="44291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 механических волн: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Отражение волн;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Преломление волн;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Дифракция волн-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огибание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препятствия или отклонение от прямолинейного распространения;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Интерференция волн – взаимовлияние двух волн.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59107" y="3196056"/>
            <a:ext cx="28775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МЕХАНИЧЕСКИХ ВОЛН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9495" y="3486527"/>
            <a:ext cx="22729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Продольные-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частицы среды колеблются в направлениях, перпендикулярных к направлению распространения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волн.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38243" y="3543594"/>
            <a:ext cx="19968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Поперечные 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колебания частиц среды происходит в направлении распространения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волны.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952367" y="3392400"/>
            <a:ext cx="380912" cy="134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788513" y="3410617"/>
            <a:ext cx="374233" cy="1592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57778" y="4633023"/>
            <a:ext cx="4410842" cy="830997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Поперечные волны могут возникать и распространяться только в твердых средах, так как для возникновения поперечной волны требуется деформация сдвига, а она возможна только в твердых телах.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57778" y="5453804"/>
            <a:ext cx="4410843" cy="830997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Продольные волны могут возникать и распространяться в любой среде (твердой, жидкой, газообразной), так как для возникновения продольной волны необходима деформация сжатия или растяжения.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280871" y="1743825"/>
                <a:ext cx="1547803" cy="830997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ru-RU" sz="1200" b="1" dirty="0" smtClean="0">
                    <a:latin typeface="Cambria Math" panose="02040503050406030204" pitchFamily="18" charset="0"/>
                  </a:rPr>
                  <a:t>СКОРОСТЬ ВОЛНЫ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200" b="0" i="1" smtClean="0">
                          <a:latin typeface="Cambria Math" panose="02040503050406030204" pitchFamily="18" charset="0"/>
                        </a:rPr>
                        <m:t>λ</m:t>
                      </m:r>
                      <m:r>
                        <m:rPr>
                          <m:sty m:val="p"/>
                        </m:rPr>
                        <a:rPr lang="en-US" sz="1200" b="0" i="1" smtClean="0">
                          <a:latin typeface="Cambria Math" panose="02040503050406030204" pitchFamily="18" charset="0"/>
                        </a:rPr>
                        <m:t>v</m:t>
                      </m:r>
                    </m:oMath>
                  </m:oMathPara>
                </a14:m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l-GR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λ</a:t>
                </a:r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длина волны, м</a:t>
                </a:r>
                <a:endPara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200" dirty="0" smtClean="0">
                    <a:latin typeface="Times New Roman" panose="02020603050405020304" pitchFamily="18" charset="0"/>
                    <a:ea typeface="Verdana" panose="020B0604030504040204" pitchFamily="34" charset="0"/>
                    <a:cs typeface="Times New Roman" panose="02020603050405020304" pitchFamily="18" charset="0"/>
                  </a:rPr>
                  <a:t>v</a:t>
                </a:r>
                <a:r>
                  <a:rPr lang="ru-RU" sz="1200" dirty="0" smtClean="0">
                    <a:latin typeface="Times New Roman" panose="02020603050405020304" pitchFamily="18" charset="0"/>
                    <a:ea typeface="Verdana" panose="020B0604030504040204" pitchFamily="34" charset="0"/>
                    <a:cs typeface="Times New Roman" panose="02020603050405020304" pitchFamily="18" charset="0"/>
                  </a:rPr>
                  <a:t>-частота, Гц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0871" y="1743825"/>
                <a:ext cx="1547803" cy="830997"/>
              </a:xfrm>
              <a:prstGeom prst="rect">
                <a:avLst/>
              </a:prstGeom>
              <a:blipFill rotWithShape="1">
                <a:blip r:embed="rId2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5292391" y="1185475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ЗВУК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колебание среды, которое воспринимается слухом.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48184" y="1629635"/>
            <a:ext cx="1724297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ЗВУКОВЫЕ ВОЛНЫ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408023" y="2094393"/>
            <a:ext cx="1010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Инфразвук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ниже 20 Гц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811039" y="2104869"/>
            <a:ext cx="1416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Слышимый звук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Гц-20 кГц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43109" y="2094392"/>
            <a:ext cx="10714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Ультразвук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выше 20 кГц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Прямая со стрелкой 33"/>
          <p:cNvCxnSpPr>
            <a:endCxn id="30" idx="0"/>
          </p:cNvCxnSpPr>
          <p:nvPr/>
        </p:nvCxnSpPr>
        <p:spPr>
          <a:xfrm flipH="1">
            <a:off x="5913120" y="1768134"/>
            <a:ext cx="569195" cy="3262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8336579" y="1768134"/>
            <a:ext cx="520038" cy="3262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7410332" y="1931263"/>
            <a:ext cx="0" cy="2701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9" name="Таблица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269263"/>
              </p:ext>
            </p:extLst>
          </p:nvPr>
        </p:nvGraphicFramePr>
        <p:xfrm>
          <a:off x="5254485" y="2639796"/>
          <a:ext cx="4386963" cy="919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1812">
                  <a:extLst>
                    <a:ext uri="{9D8B030D-6E8A-4147-A177-3AD203B41FA5}">
                      <a16:colId xmlns="" xmlns:a16="http://schemas.microsoft.com/office/drawing/2014/main" val="3457974842"/>
                    </a:ext>
                  </a:extLst>
                </a:gridCol>
                <a:gridCol w="2264229">
                  <a:extLst>
                    <a:ext uri="{9D8B030D-6E8A-4147-A177-3AD203B41FA5}">
                      <a16:colId xmlns="" xmlns:a16="http://schemas.microsoft.com/office/drawing/2014/main" val="641244264"/>
                    </a:ext>
                  </a:extLst>
                </a:gridCol>
                <a:gridCol w="1080922">
                  <a:extLst>
                    <a:ext uri="{9D8B030D-6E8A-4147-A177-3AD203B41FA5}">
                      <a16:colId xmlns="" xmlns:a16="http://schemas.microsoft.com/office/drawing/2014/main" val="1564024356"/>
                    </a:ext>
                  </a:extLst>
                </a:gridCol>
              </a:tblGrid>
              <a:tr h="234033"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ЗВУКОВАЯ ВОЛНА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40039094"/>
                  </a:ext>
                </a:extLst>
              </a:tr>
              <a:tr h="22967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Жидкость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Твердое тело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337843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Продольная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Продольная и поперечная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Продольная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598593861"/>
                  </a:ext>
                </a:extLst>
              </a:tr>
            </a:tbl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5122208" y="3623140"/>
            <a:ext cx="46515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Скорость звука зависит от упругих свойств среды и от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температуры.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95769" y="4067053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ОТРАЖЕНИЕ ЗВУКА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происходит если препятствия по своим размерам намного превышают длину волны.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1931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52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56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8026" y="728275"/>
            <a:ext cx="45440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Громкость звука и высота тона.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Акустический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резонанс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2926" y="2859611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ВЫСОТА ТОНА 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высота тона зависит от частоты: чем больше частота тем выше звук.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38319" y="728275"/>
            <a:ext cx="45440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Электромагнитное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поле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Электромагнитные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волны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8523475"/>
              </p:ext>
            </p:extLst>
          </p:nvPr>
        </p:nvGraphicFramePr>
        <p:xfrm>
          <a:off x="302926" y="1762514"/>
          <a:ext cx="4429126" cy="10615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4563">
                  <a:extLst>
                    <a:ext uri="{9D8B030D-6E8A-4147-A177-3AD203B41FA5}">
                      <a16:colId xmlns="" xmlns:a16="http://schemas.microsoft.com/office/drawing/2014/main" val="3196019914"/>
                    </a:ext>
                  </a:extLst>
                </a:gridCol>
                <a:gridCol w="2214563">
                  <a:extLst>
                    <a:ext uri="{9D8B030D-6E8A-4147-A177-3AD203B41FA5}">
                      <a16:colId xmlns="" xmlns:a16="http://schemas.microsoft.com/office/drawing/2014/main" val="1763071916"/>
                    </a:ext>
                  </a:extLst>
                </a:gridCol>
              </a:tblGrid>
              <a:tr h="35288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Тихий звук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Громкий звук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73710757"/>
                  </a:ext>
                </a:extLst>
              </a:tr>
              <a:tr h="708707">
                <a:tc>
                  <a:txBody>
                    <a:bodyPr/>
                    <a:lstStyle/>
                    <a:p>
                      <a:endParaRPr lang="ru-RU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91300926"/>
                  </a:ext>
                </a:extLst>
              </a:tr>
            </a:tbl>
          </a:graphicData>
        </a:graphic>
      </p:graphicFrame>
      <p:cxnSp>
        <p:nvCxnSpPr>
          <p:cNvPr id="15" name="Прямая со стрелкой 14"/>
          <p:cNvCxnSpPr/>
          <p:nvPr/>
        </p:nvCxnSpPr>
        <p:spPr>
          <a:xfrm flipV="1">
            <a:off x="699715" y="2146852"/>
            <a:ext cx="0" cy="5645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699715" y="2488758"/>
            <a:ext cx="1351722" cy="79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2927406" y="2148269"/>
            <a:ext cx="0" cy="5645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2927406" y="2490175"/>
            <a:ext cx="1351722" cy="79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Полилиния 19"/>
          <p:cNvSpPr/>
          <p:nvPr/>
        </p:nvSpPr>
        <p:spPr>
          <a:xfrm>
            <a:off x="709684" y="2340542"/>
            <a:ext cx="846161" cy="320771"/>
          </a:xfrm>
          <a:custGeom>
            <a:avLst/>
            <a:gdLst>
              <a:gd name="connsiteX0" fmla="*/ 0 w 846161"/>
              <a:gd name="connsiteY0" fmla="*/ 150174 h 320771"/>
              <a:gd name="connsiteX1" fmla="*/ 150125 w 846161"/>
              <a:gd name="connsiteY1" fmla="*/ 49 h 320771"/>
              <a:gd name="connsiteX2" fmla="*/ 300250 w 846161"/>
              <a:gd name="connsiteY2" fmla="*/ 163822 h 320771"/>
              <a:gd name="connsiteX3" fmla="*/ 429904 w 846161"/>
              <a:gd name="connsiteY3" fmla="*/ 320771 h 320771"/>
              <a:gd name="connsiteX4" fmla="*/ 580029 w 846161"/>
              <a:gd name="connsiteY4" fmla="*/ 163822 h 320771"/>
              <a:gd name="connsiteX5" fmla="*/ 709683 w 846161"/>
              <a:gd name="connsiteY5" fmla="*/ 13697 h 320771"/>
              <a:gd name="connsiteX6" fmla="*/ 846161 w 846161"/>
              <a:gd name="connsiteY6" fmla="*/ 170646 h 320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6161" h="320771">
                <a:moveTo>
                  <a:pt x="0" y="150174"/>
                </a:moveTo>
                <a:cubicBezTo>
                  <a:pt x="50041" y="73974"/>
                  <a:pt x="100083" y="-2226"/>
                  <a:pt x="150125" y="49"/>
                </a:cubicBezTo>
                <a:cubicBezTo>
                  <a:pt x="200167" y="2324"/>
                  <a:pt x="253620" y="110368"/>
                  <a:pt x="300250" y="163822"/>
                </a:cubicBezTo>
                <a:cubicBezTo>
                  <a:pt x="346880" y="217276"/>
                  <a:pt x="383274" y="320771"/>
                  <a:pt x="429904" y="320771"/>
                </a:cubicBezTo>
                <a:cubicBezTo>
                  <a:pt x="476534" y="320771"/>
                  <a:pt x="533399" y="215001"/>
                  <a:pt x="580029" y="163822"/>
                </a:cubicBezTo>
                <a:cubicBezTo>
                  <a:pt x="626659" y="112643"/>
                  <a:pt x="665328" y="12560"/>
                  <a:pt x="709683" y="13697"/>
                </a:cubicBezTo>
                <a:cubicBezTo>
                  <a:pt x="754038" y="14834"/>
                  <a:pt x="800099" y="92740"/>
                  <a:pt x="846161" y="17064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2927445" y="2206495"/>
            <a:ext cx="675564" cy="482147"/>
          </a:xfrm>
          <a:custGeom>
            <a:avLst/>
            <a:gdLst>
              <a:gd name="connsiteX0" fmla="*/ 0 w 675564"/>
              <a:gd name="connsiteY0" fmla="*/ 284221 h 482147"/>
              <a:gd name="connsiteX1" fmla="*/ 109182 w 675564"/>
              <a:gd name="connsiteY1" fmla="*/ 4442 h 482147"/>
              <a:gd name="connsiteX2" fmla="*/ 197892 w 675564"/>
              <a:gd name="connsiteY2" fmla="*/ 482114 h 482147"/>
              <a:gd name="connsiteX3" fmla="*/ 307074 w 675564"/>
              <a:gd name="connsiteY3" fmla="*/ 31738 h 482147"/>
              <a:gd name="connsiteX4" fmla="*/ 388961 w 675564"/>
              <a:gd name="connsiteY4" fmla="*/ 475290 h 482147"/>
              <a:gd name="connsiteX5" fmla="*/ 498143 w 675564"/>
              <a:gd name="connsiteY5" fmla="*/ 11266 h 482147"/>
              <a:gd name="connsiteX6" fmla="*/ 586854 w 675564"/>
              <a:gd name="connsiteY6" fmla="*/ 447995 h 482147"/>
              <a:gd name="connsiteX7" fmla="*/ 675564 w 675564"/>
              <a:gd name="connsiteY7" fmla="*/ 11266 h 482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75564" h="482147">
                <a:moveTo>
                  <a:pt x="0" y="284221"/>
                </a:moveTo>
                <a:cubicBezTo>
                  <a:pt x="38100" y="127840"/>
                  <a:pt x="76200" y="-28540"/>
                  <a:pt x="109182" y="4442"/>
                </a:cubicBezTo>
                <a:cubicBezTo>
                  <a:pt x="142164" y="37424"/>
                  <a:pt x="164910" y="477565"/>
                  <a:pt x="197892" y="482114"/>
                </a:cubicBezTo>
                <a:cubicBezTo>
                  <a:pt x="230874" y="486663"/>
                  <a:pt x="275229" y="32875"/>
                  <a:pt x="307074" y="31738"/>
                </a:cubicBezTo>
                <a:cubicBezTo>
                  <a:pt x="338919" y="30601"/>
                  <a:pt x="357116" y="478702"/>
                  <a:pt x="388961" y="475290"/>
                </a:cubicBezTo>
                <a:cubicBezTo>
                  <a:pt x="420806" y="471878"/>
                  <a:pt x="465161" y="15815"/>
                  <a:pt x="498143" y="11266"/>
                </a:cubicBezTo>
                <a:cubicBezTo>
                  <a:pt x="531125" y="6717"/>
                  <a:pt x="557284" y="447995"/>
                  <a:pt x="586854" y="447995"/>
                </a:cubicBezTo>
                <a:cubicBezTo>
                  <a:pt x="616424" y="447995"/>
                  <a:pt x="645994" y="229630"/>
                  <a:pt x="675564" y="11266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302925" y="1218422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ГРОМКОСТЬ ЗВУКА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определяется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амплитудой звуковых колебаний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величина равная отношению силы к площади.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003340"/>
              </p:ext>
            </p:extLst>
          </p:nvPr>
        </p:nvGraphicFramePr>
        <p:xfrm>
          <a:off x="302925" y="3301005"/>
          <a:ext cx="4429126" cy="10615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4563">
                  <a:extLst>
                    <a:ext uri="{9D8B030D-6E8A-4147-A177-3AD203B41FA5}">
                      <a16:colId xmlns="" xmlns:a16="http://schemas.microsoft.com/office/drawing/2014/main" val="3196019914"/>
                    </a:ext>
                  </a:extLst>
                </a:gridCol>
                <a:gridCol w="2214563">
                  <a:extLst>
                    <a:ext uri="{9D8B030D-6E8A-4147-A177-3AD203B41FA5}">
                      <a16:colId xmlns="" xmlns:a16="http://schemas.microsoft.com/office/drawing/2014/main" val="1763071916"/>
                    </a:ext>
                  </a:extLst>
                </a:gridCol>
              </a:tblGrid>
              <a:tr h="35288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Низкий тон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Высокий тон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73710757"/>
                  </a:ext>
                </a:extLst>
              </a:tr>
              <a:tr h="708707">
                <a:tc>
                  <a:txBody>
                    <a:bodyPr/>
                    <a:lstStyle/>
                    <a:p>
                      <a:endParaRPr lang="ru-RU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91300926"/>
                  </a:ext>
                </a:extLst>
              </a:tr>
            </a:tbl>
          </a:graphicData>
        </a:graphic>
      </p:graphicFrame>
      <p:cxnSp>
        <p:nvCxnSpPr>
          <p:cNvPr id="24" name="Прямая со стрелкой 23"/>
          <p:cNvCxnSpPr/>
          <p:nvPr/>
        </p:nvCxnSpPr>
        <p:spPr>
          <a:xfrm flipV="1">
            <a:off x="749441" y="3698682"/>
            <a:ext cx="0" cy="5645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749441" y="4040588"/>
            <a:ext cx="1351722" cy="79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2977132" y="3700099"/>
            <a:ext cx="0" cy="5645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V="1">
            <a:off x="2977132" y="4042005"/>
            <a:ext cx="1351722" cy="79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Полилиния 27"/>
          <p:cNvSpPr/>
          <p:nvPr/>
        </p:nvSpPr>
        <p:spPr>
          <a:xfrm>
            <a:off x="731520" y="3792767"/>
            <a:ext cx="1319917" cy="493176"/>
          </a:xfrm>
          <a:custGeom>
            <a:avLst/>
            <a:gdLst>
              <a:gd name="connsiteX0" fmla="*/ 0 w 1319917"/>
              <a:gd name="connsiteY0" fmla="*/ 262398 h 493176"/>
              <a:gd name="connsiteX1" fmla="*/ 302150 w 1319917"/>
              <a:gd name="connsiteY1" fmla="*/ 5 h 493176"/>
              <a:gd name="connsiteX2" fmla="*/ 715617 w 1319917"/>
              <a:gd name="connsiteY2" fmla="*/ 254447 h 493176"/>
              <a:gd name="connsiteX3" fmla="*/ 1105231 w 1319917"/>
              <a:gd name="connsiteY3" fmla="*/ 492986 h 493176"/>
              <a:gd name="connsiteX4" fmla="*/ 1319917 w 1319917"/>
              <a:gd name="connsiteY4" fmla="*/ 286252 h 493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19917" h="493176">
                <a:moveTo>
                  <a:pt x="0" y="262398"/>
                </a:moveTo>
                <a:cubicBezTo>
                  <a:pt x="91440" y="131864"/>
                  <a:pt x="182881" y="1330"/>
                  <a:pt x="302150" y="5"/>
                </a:cubicBezTo>
                <a:cubicBezTo>
                  <a:pt x="421419" y="-1320"/>
                  <a:pt x="715617" y="254447"/>
                  <a:pt x="715617" y="254447"/>
                </a:cubicBezTo>
                <a:cubicBezTo>
                  <a:pt x="849464" y="336610"/>
                  <a:pt x="1004514" y="487685"/>
                  <a:pt x="1105231" y="492986"/>
                </a:cubicBezTo>
                <a:cubicBezTo>
                  <a:pt x="1205948" y="498287"/>
                  <a:pt x="1262932" y="392269"/>
                  <a:pt x="1319917" y="28625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2989690" y="3729032"/>
            <a:ext cx="914400" cy="572848"/>
          </a:xfrm>
          <a:custGeom>
            <a:avLst/>
            <a:gdLst>
              <a:gd name="connsiteX0" fmla="*/ 0 w 914400"/>
              <a:gd name="connsiteY0" fmla="*/ 310231 h 572848"/>
              <a:gd name="connsiteX1" fmla="*/ 159027 w 914400"/>
              <a:gd name="connsiteY1" fmla="*/ 130 h 572848"/>
              <a:gd name="connsiteX2" fmla="*/ 270345 w 914400"/>
              <a:gd name="connsiteY2" fmla="*/ 342036 h 572848"/>
              <a:gd name="connsiteX3" fmla="*/ 341907 w 914400"/>
              <a:gd name="connsiteY3" fmla="*/ 572624 h 572848"/>
              <a:gd name="connsiteX4" fmla="*/ 453225 w 914400"/>
              <a:gd name="connsiteY4" fmla="*/ 302279 h 572848"/>
              <a:gd name="connsiteX5" fmla="*/ 524787 w 914400"/>
              <a:gd name="connsiteY5" fmla="*/ 23984 h 572848"/>
              <a:gd name="connsiteX6" fmla="*/ 644056 w 914400"/>
              <a:gd name="connsiteY6" fmla="*/ 310231 h 572848"/>
              <a:gd name="connsiteX7" fmla="*/ 755374 w 914400"/>
              <a:gd name="connsiteY7" fmla="*/ 572624 h 572848"/>
              <a:gd name="connsiteX8" fmla="*/ 858741 w 914400"/>
              <a:gd name="connsiteY8" fmla="*/ 294328 h 572848"/>
              <a:gd name="connsiteX9" fmla="*/ 914400 w 914400"/>
              <a:gd name="connsiteY9" fmla="*/ 31935 h 572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4400" h="572848">
                <a:moveTo>
                  <a:pt x="0" y="310231"/>
                </a:moveTo>
                <a:cubicBezTo>
                  <a:pt x="56985" y="152530"/>
                  <a:pt x="113970" y="-5171"/>
                  <a:pt x="159027" y="130"/>
                </a:cubicBezTo>
                <a:cubicBezTo>
                  <a:pt x="204085" y="5431"/>
                  <a:pt x="239865" y="246620"/>
                  <a:pt x="270345" y="342036"/>
                </a:cubicBezTo>
                <a:cubicBezTo>
                  <a:pt x="300825" y="437452"/>
                  <a:pt x="311427" y="579250"/>
                  <a:pt x="341907" y="572624"/>
                </a:cubicBezTo>
                <a:cubicBezTo>
                  <a:pt x="372387" y="565998"/>
                  <a:pt x="422745" y="393719"/>
                  <a:pt x="453225" y="302279"/>
                </a:cubicBezTo>
                <a:cubicBezTo>
                  <a:pt x="483705" y="210839"/>
                  <a:pt x="492982" y="22659"/>
                  <a:pt x="524787" y="23984"/>
                </a:cubicBezTo>
                <a:cubicBezTo>
                  <a:pt x="556592" y="25309"/>
                  <a:pt x="605625" y="218791"/>
                  <a:pt x="644056" y="310231"/>
                </a:cubicBezTo>
                <a:cubicBezTo>
                  <a:pt x="682487" y="401671"/>
                  <a:pt x="719593" y="575274"/>
                  <a:pt x="755374" y="572624"/>
                </a:cubicBezTo>
                <a:cubicBezTo>
                  <a:pt x="791155" y="569974"/>
                  <a:pt x="832237" y="384443"/>
                  <a:pt x="858741" y="294328"/>
                </a:cubicBezTo>
                <a:cubicBezTo>
                  <a:pt x="885245" y="204213"/>
                  <a:pt x="899822" y="118074"/>
                  <a:pt x="914400" y="3193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245476" y="4390445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ЭХО–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отражение звуковой волны от препятствий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45476" y="4728256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МУЗЫКАЛЬНЫЙ ТОН–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звук, передаваемый гармонически колеблющимся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телом.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51626" y="5168167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каждого тона (до, ре, ми, фа, соль, ля, си) своя частота и длина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волны.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96943" y="5626109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ШУМ–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хаотическая смесь тонов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204824" y="1185460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ЭЛЕКТРОМАГНИТНОЕ ПОЛЕ(ЭМП) 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из видов материи, характеризуемый наличием электрического и магнитного полей, связанных непрерывным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превращением.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284245" y="1831791"/>
            <a:ext cx="4349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положения: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Всякое переменное электрическое поле порождает вихревое магнитное поле;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Всякое переменное магнитное поле порождает вихревое электрическое поле.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68001" y="2860926"/>
            <a:ext cx="41027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ЭМП – заряд, движущийся с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ускорением.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275190" y="3112568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ЭЛЕКТРОМАГНИТНЫЕ ВОЛНЫ(ЭМВ) 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процесс распространения электромагнитного поля в пространстве.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359315" y="3604262"/>
            <a:ext cx="41027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ШКАЛА ЭЛЕКТРОМАГНИТНЫХ ВОЛН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8" name="Таблица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895910"/>
              </p:ext>
            </p:extLst>
          </p:nvPr>
        </p:nvGraphicFramePr>
        <p:xfrm>
          <a:off x="5268601" y="3900216"/>
          <a:ext cx="4365348" cy="828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7558">
                  <a:extLst>
                    <a:ext uri="{9D8B030D-6E8A-4147-A177-3AD203B41FA5}">
                      <a16:colId xmlns="" xmlns:a16="http://schemas.microsoft.com/office/drawing/2014/main" val="1153151453"/>
                    </a:ext>
                  </a:extLst>
                </a:gridCol>
                <a:gridCol w="727558">
                  <a:extLst>
                    <a:ext uri="{9D8B030D-6E8A-4147-A177-3AD203B41FA5}">
                      <a16:colId xmlns="" xmlns:a16="http://schemas.microsoft.com/office/drawing/2014/main" val="2508782959"/>
                    </a:ext>
                  </a:extLst>
                </a:gridCol>
                <a:gridCol w="727558">
                  <a:extLst>
                    <a:ext uri="{9D8B030D-6E8A-4147-A177-3AD203B41FA5}">
                      <a16:colId xmlns="" xmlns:a16="http://schemas.microsoft.com/office/drawing/2014/main" val="2875570618"/>
                    </a:ext>
                  </a:extLst>
                </a:gridCol>
                <a:gridCol w="727558">
                  <a:extLst>
                    <a:ext uri="{9D8B030D-6E8A-4147-A177-3AD203B41FA5}">
                      <a16:colId xmlns="" xmlns:a16="http://schemas.microsoft.com/office/drawing/2014/main" val="4049793000"/>
                    </a:ext>
                  </a:extLst>
                </a:gridCol>
                <a:gridCol w="821354">
                  <a:extLst>
                    <a:ext uri="{9D8B030D-6E8A-4147-A177-3AD203B41FA5}">
                      <a16:colId xmlns="" xmlns:a16="http://schemas.microsoft.com/office/drawing/2014/main" val="2363332379"/>
                    </a:ext>
                  </a:extLst>
                </a:gridCol>
                <a:gridCol w="633762">
                  <a:extLst>
                    <a:ext uri="{9D8B030D-6E8A-4147-A177-3AD203B41FA5}">
                      <a16:colId xmlns="" xmlns:a16="http://schemas.microsoft.com/office/drawing/2014/main" val="42507188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Радиоволны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Инфр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ctr"/>
                      <a:r>
                        <a:rPr lang="ru-RU" sz="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излуч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Вид.</a:t>
                      </a:r>
                    </a:p>
                    <a:p>
                      <a:pPr algn="ctr"/>
                      <a:r>
                        <a:rPr lang="ru-RU" sz="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излуч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Ультр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ctr"/>
                      <a:r>
                        <a:rPr lang="ru-RU" sz="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излуч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Рентг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ctr"/>
                      <a:r>
                        <a:rPr lang="ru-RU" sz="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излуч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Гамма </a:t>
                      </a:r>
                      <a:r>
                        <a:rPr lang="ru-RU" sz="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излуч</a:t>
                      </a:r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55834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Радиосвязь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Прибор ночного видения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Свет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Солнце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Рентгеновские аппараты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Лучевая терапия</a:t>
                      </a:r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26537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8227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57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61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Электромагнитная природа света. Скорость света.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Волновые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света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5603" y="742582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электромагнитных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волн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74637" y="2967580"/>
            <a:ext cx="24840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 электромагнитных волн: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Отражение;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Поглощение;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Преломление;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Дифракция;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Интерференция;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Поляризация;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Дисперсия.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4637" y="1199782"/>
            <a:ext cx="44857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СВОЙСТВА ЭЛЕКТРОМАГНИТНЫХ ВОЛН: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Источником электромагнитных волн служат электрические заряды, движущиеся с ускорением.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Электромагнитные волны могут распространятся в вакууме.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Электромагнитная волна поперечная.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вакууме электромагнитная волна распространяется со скорость 300000 км/с.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Электромагнитная волна переносит энергию.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переходе из одной среды в другую частота не меняется.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04824" y="1185460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СВЕТ-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поперечная электромагнитная волна.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68634" y="1539072"/>
            <a:ext cx="3301503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СКОРОСТЬ СВЕТА РАВНА 300000 КМ/С.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76531" y="3040646"/>
            <a:ext cx="44857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ВОЛНОВЫЕ СВОЙСТВА СВЕТА: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Интерференция-сложение когерентных волн.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Дисперсия-зависимость скорости света от вещества.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Дифракция –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огибание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препятствия волнами.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Поляризация- выделение из электромагнитных волн световых колебаний с определенным направлением.</a:t>
            </a:r>
          </a:p>
          <a:p>
            <a:pPr marL="342900" indent="-342900">
              <a:buAutoNum type="arabicPeriod"/>
            </a:pP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94623" y="1949357"/>
            <a:ext cx="2562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ДУАЛИЗМ СВОЙСТВ СВЕТА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91594" y="2356176"/>
            <a:ext cx="12333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волна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343726" y="2356177"/>
            <a:ext cx="12333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фотон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91119" y="2650535"/>
            <a:ext cx="1894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Распространение света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663173" y="2650535"/>
            <a:ext cx="215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веществом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flipH="1">
            <a:off x="5994623" y="2226356"/>
            <a:ext cx="184477" cy="1298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8250865" y="2228916"/>
            <a:ext cx="235549" cy="1089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05677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62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63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45476" y="656587"/>
            <a:ext cx="4544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Источники света. Прямолинейное распространение света.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Затмения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Солнца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Луны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73053" y="728275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Закон отражения света. Зеркала.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02928" y="1287379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СВЕТА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объект который может излучать энергию.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73620" y="1749044"/>
            <a:ext cx="1881962" cy="281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СВЕТА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4670" y="2169042"/>
            <a:ext cx="26049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Естественные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28008" y="2169042"/>
            <a:ext cx="16006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Искусственные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Тепловые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Люминесцентные</a:t>
            </a:r>
          </a:p>
          <a:p>
            <a:pPr marL="228600" indent="-228600">
              <a:buAutoNum type="arabicPeriod"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flipH="1">
            <a:off x="1116419" y="1924493"/>
            <a:ext cx="457201" cy="2445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3476848" y="1931599"/>
            <a:ext cx="572760" cy="2791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2928" y="3027215"/>
            <a:ext cx="4525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ПРЯМОЛИНЕЙНОГО РАСПРОСТРАНИЯ СВЕТА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2928" y="3240881"/>
            <a:ext cx="43328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однородной среде свет распространяется прямолинейно.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Доказательством прямолинейного распространения служит образование тени и полутени.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1318" y="5015386"/>
            <a:ext cx="4525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ЛУННОЕ ЗАТМЕНИЕ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764988" y="4331564"/>
            <a:ext cx="580031" cy="55286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747562" y="4482487"/>
            <a:ext cx="174934" cy="15971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349919" y="4331564"/>
            <a:ext cx="475021" cy="4615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895341" y="4469498"/>
            <a:ext cx="6633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685509" y="4401195"/>
            <a:ext cx="6633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431533" y="4396785"/>
            <a:ext cx="6633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Прямая соединительная линия 35"/>
          <p:cNvCxnSpPr>
            <a:stCxn id="23" idx="0"/>
            <a:endCxn id="27" idx="3"/>
          </p:cNvCxnSpPr>
          <p:nvPr/>
        </p:nvCxnSpPr>
        <p:spPr>
          <a:xfrm>
            <a:off x="1055004" y="4331564"/>
            <a:ext cx="2293894" cy="2081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endCxn id="25" idx="2"/>
          </p:cNvCxnSpPr>
          <p:nvPr/>
        </p:nvCxnSpPr>
        <p:spPr>
          <a:xfrm flipV="1">
            <a:off x="1227035" y="4562347"/>
            <a:ext cx="2122884" cy="2779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23" idx="5"/>
            <a:endCxn id="25" idx="1"/>
          </p:cNvCxnSpPr>
          <p:nvPr/>
        </p:nvCxnSpPr>
        <p:spPr>
          <a:xfrm flipV="1">
            <a:off x="1260075" y="4399159"/>
            <a:ext cx="2159409" cy="4043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1116419" y="4308912"/>
            <a:ext cx="2314093" cy="4375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55328" y="4064461"/>
            <a:ext cx="4525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СОЛНЕЧНОЕ ЗАТМЕНИЕ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Овал 47"/>
          <p:cNvSpPr/>
          <p:nvPr/>
        </p:nvSpPr>
        <p:spPr>
          <a:xfrm>
            <a:off x="764988" y="5467453"/>
            <a:ext cx="580031" cy="55286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2684985" y="5467453"/>
            <a:ext cx="475021" cy="46156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3663390" y="5621254"/>
            <a:ext cx="161550" cy="15494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890890" y="5605387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778866" y="555142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599734" y="5554732"/>
            <a:ext cx="288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1055003" y="5461230"/>
            <a:ext cx="2994605" cy="8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>
            <a:stCxn id="48" idx="5"/>
          </p:cNvCxnSpPr>
          <p:nvPr/>
        </p:nvCxnSpPr>
        <p:spPr>
          <a:xfrm flipV="1">
            <a:off x="1260075" y="5905952"/>
            <a:ext cx="2834847" cy="33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V="1">
            <a:off x="1227035" y="5243093"/>
            <a:ext cx="2330600" cy="752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1055002" y="5461230"/>
            <a:ext cx="2481076" cy="634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6291618" y="1274573"/>
            <a:ext cx="25248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ОТРАЖЕНИЯ СВЕТА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232021" y="1565044"/>
            <a:ext cx="42990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Луч падающий, луч отраженный и перпендикуляр к отражающей поверхности, восстановленный из точки падения , лежит в одной плоскости;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Угол отражения луча равен углу падения.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>
            <a:off x="6291618" y="3178277"/>
            <a:ext cx="1783124" cy="737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7123471" y="2396041"/>
            <a:ext cx="0" cy="774862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>
            <a:off x="6614652" y="2446041"/>
            <a:ext cx="516193" cy="7322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 flipV="1">
            <a:off x="7123471" y="2446041"/>
            <a:ext cx="530942" cy="724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6734528" y="2473088"/>
                <a:ext cx="4387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4528" y="2473088"/>
                <a:ext cx="438734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7071972" y="2473088"/>
                <a:ext cx="4387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1972" y="2473088"/>
                <a:ext cx="438734" cy="369332"/>
              </a:xfrm>
              <a:prstGeom prst="rect">
                <a:avLst/>
              </a:prstGeom>
              <a:blipFill>
                <a:blip r:embed="rId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8290562" y="2584540"/>
                <a:ext cx="907020" cy="36933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0562" y="2584540"/>
                <a:ext cx="907020" cy="369332"/>
              </a:xfrm>
              <a:prstGeom prst="rect">
                <a:avLst/>
              </a:prstGeom>
              <a:blipFill>
                <a:blip r:embed="rId4"/>
                <a:stretch>
                  <a:fillRect b="-95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TextBox 74"/>
          <p:cNvSpPr txBox="1"/>
          <p:nvPr/>
        </p:nvSpPr>
        <p:spPr>
          <a:xfrm>
            <a:off x="5232021" y="3290676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ЗЕРКАЛО -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объект способный отражать падающий на него свет.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230093" y="3719813"/>
            <a:ext cx="4150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ЗЕРКАЛ: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Плоское;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Сферическое.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619144" y="4396785"/>
            <a:ext cx="17831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ОТРАЖЕНИЙ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127881" y="4687256"/>
            <a:ext cx="17056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зеркальное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8061758" y="4701818"/>
            <a:ext cx="17056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рассеянное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1" name="Прямая со стрелкой 80"/>
          <p:cNvCxnSpPr/>
          <p:nvPr/>
        </p:nvCxnSpPr>
        <p:spPr>
          <a:xfrm flipH="1">
            <a:off x="6038850" y="4502049"/>
            <a:ext cx="575802" cy="140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>
            <a:endCxn id="79" idx="0"/>
          </p:cNvCxnSpPr>
          <p:nvPr/>
        </p:nvCxnSpPr>
        <p:spPr>
          <a:xfrm>
            <a:off x="8402268" y="4527704"/>
            <a:ext cx="512337" cy="1741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5512331" y="5452009"/>
            <a:ext cx="81442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>
            <a:off x="8507394" y="5452009"/>
            <a:ext cx="81442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>
            <a:off x="5512331" y="5015386"/>
            <a:ext cx="351525" cy="4366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 rot="16200000">
            <a:off x="5882962" y="5051199"/>
            <a:ext cx="351525" cy="4366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/>
          <p:nvPr/>
        </p:nvCxnSpPr>
        <p:spPr>
          <a:xfrm>
            <a:off x="8507394" y="5015386"/>
            <a:ext cx="351525" cy="4366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/>
          <p:nvPr/>
        </p:nvCxnSpPr>
        <p:spPr>
          <a:xfrm flipV="1">
            <a:off x="8862237" y="4992289"/>
            <a:ext cx="52367" cy="4597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419725" y="5621254"/>
            <a:ext cx="441986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изображения в зеркале: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Мнимое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Прямое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Ровное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Находится на таком же расстоянии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6678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1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2928" y="728275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Механическое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движение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Материальная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точка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18489" y="729049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Система отсчета. Относительность механического движения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99549" y="2271448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МЕХАНИЧЕСКОЕ ДВИЖЕНИЕ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изменение положения тела относительно других тел.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10352" y="2867673"/>
            <a:ext cx="28796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Механическое движение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97705" y="3490092"/>
            <a:ext cx="2030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Вращательное 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(движение по окружности)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9549" y="3530087"/>
            <a:ext cx="1643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Поступательное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(движение по прямой)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flipH="1">
            <a:off x="1610353" y="3135609"/>
            <a:ext cx="432634" cy="354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3050191" y="3144672"/>
            <a:ext cx="432634" cy="354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99548" y="1440451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КИНЕМАТИКА-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раздел физики который изучает движения тел, без причины которые вызвали это движение.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2928" y="4371925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МАТЕРИАЛЬНАЯ ТОЧКА-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тело размерами и формой которого можно пренебречь в данном условии задачи.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454139" y="2483769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ОТЧЕТА-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тела отчета, системы координат и часов.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41838" y="1326650"/>
            <a:ext cx="28796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отчета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706841" y="1950041"/>
            <a:ext cx="20309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координат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00078" y="1975955"/>
            <a:ext cx="16434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Тело отчета</a:t>
            </a:r>
          </a:p>
        </p:txBody>
      </p:sp>
      <p:cxnSp>
        <p:nvCxnSpPr>
          <p:cNvPr id="26" name="Прямая со стрелкой 25"/>
          <p:cNvCxnSpPr/>
          <p:nvPr/>
        </p:nvCxnSpPr>
        <p:spPr>
          <a:xfrm flipH="1">
            <a:off x="6519489" y="1595558"/>
            <a:ext cx="432634" cy="354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7959327" y="1604621"/>
            <a:ext cx="432634" cy="354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614361" y="1978927"/>
            <a:ext cx="16434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Часы</a:t>
            </a:r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7436080" y="1634024"/>
            <a:ext cx="0" cy="3849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519489" y="2878129"/>
            <a:ext cx="28796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системы координат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679131" y="3509452"/>
            <a:ext cx="20309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Трёхмерная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72368" y="3535366"/>
            <a:ext cx="16434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Одномерная</a:t>
            </a:r>
          </a:p>
        </p:txBody>
      </p:sp>
      <p:cxnSp>
        <p:nvCxnSpPr>
          <p:cNvPr id="34" name="Прямая со стрелкой 33"/>
          <p:cNvCxnSpPr/>
          <p:nvPr/>
        </p:nvCxnSpPr>
        <p:spPr>
          <a:xfrm flipH="1">
            <a:off x="6491779" y="3154969"/>
            <a:ext cx="432634" cy="354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7931617" y="3164032"/>
            <a:ext cx="432634" cy="354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586651" y="3538338"/>
            <a:ext cx="16434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Двумерная</a:t>
            </a:r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7408370" y="3193435"/>
            <a:ext cx="0" cy="3849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013254" y="4039519"/>
            <a:ext cx="3616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7271385" y="4116072"/>
            <a:ext cx="3616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rot="16200000">
            <a:off x="7090552" y="3935239"/>
            <a:ext cx="3616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8578426" y="4043066"/>
            <a:ext cx="3616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16200000">
            <a:off x="8397593" y="3862233"/>
            <a:ext cx="3616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flipH="1">
            <a:off x="8391961" y="4039519"/>
            <a:ext cx="192481" cy="143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6232716" y="4602757"/>
            <a:ext cx="225548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" name="Полилиния 50"/>
          <p:cNvSpPr/>
          <p:nvPr/>
        </p:nvSpPr>
        <p:spPr>
          <a:xfrm>
            <a:off x="6238568" y="4192603"/>
            <a:ext cx="2234380" cy="431016"/>
          </a:xfrm>
          <a:custGeom>
            <a:avLst/>
            <a:gdLst>
              <a:gd name="connsiteX0" fmla="*/ 0 w 2234380"/>
              <a:gd name="connsiteY0" fmla="*/ 331838 h 331838"/>
              <a:gd name="connsiteX1" fmla="*/ 287593 w 2234380"/>
              <a:gd name="connsiteY1" fmla="*/ 95864 h 331838"/>
              <a:gd name="connsiteX2" fmla="*/ 309716 w 2234380"/>
              <a:gd name="connsiteY2" fmla="*/ 88490 h 331838"/>
              <a:gd name="connsiteX3" fmla="*/ 361335 w 2234380"/>
              <a:gd name="connsiteY3" fmla="*/ 73742 h 331838"/>
              <a:gd name="connsiteX4" fmla="*/ 449826 w 2234380"/>
              <a:gd name="connsiteY4" fmla="*/ 81116 h 331838"/>
              <a:gd name="connsiteX5" fmla="*/ 523567 w 2234380"/>
              <a:gd name="connsiteY5" fmla="*/ 103238 h 331838"/>
              <a:gd name="connsiteX6" fmla="*/ 567813 w 2234380"/>
              <a:gd name="connsiteY6" fmla="*/ 117987 h 331838"/>
              <a:gd name="connsiteX7" fmla="*/ 700548 w 2234380"/>
              <a:gd name="connsiteY7" fmla="*/ 132735 h 331838"/>
              <a:gd name="connsiteX8" fmla="*/ 722671 w 2234380"/>
              <a:gd name="connsiteY8" fmla="*/ 140109 h 331838"/>
              <a:gd name="connsiteX9" fmla="*/ 870155 w 2234380"/>
              <a:gd name="connsiteY9" fmla="*/ 117987 h 331838"/>
              <a:gd name="connsiteX10" fmla="*/ 907026 w 2234380"/>
              <a:gd name="connsiteY10" fmla="*/ 110613 h 331838"/>
              <a:gd name="connsiteX11" fmla="*/ 951271 w 2234380"/>
              <a:gd name="connsiteY11" fmla="*/ 95864 h 331838"/>
              <a:gd name="connsiteX12" fmla="*/ 1010264 w 2234380"/>
              <a:gd name="connsiteY12" fmla="*/ 58993 h 331838"/>
              <a:gd name="connsiteX13" fmla="*/ 1054509 w 2234380"/>
              <a:gd name="connsiteY13" fmla="*/ 36871 h 331838"/>
              <a:gd name="connsiteX14" fmla="*/ 1098755 w 2234380"/>
              <a:gd name="connsiteY14" fmla="*/ 14748 h 331838"/>
              <a:gd name="connsiteX15" fmla="*/ 1187245 w 2234380"/>
              <a:gd name="connsiteY15" fmla="*/ 0 h 331838"/>
              <a:gd name="connsiteX16" fmla="*/ 1474838 w 2234380"/>
              <a:gd name="connsiteY16" fmla="*/ 22122 h 331838"/>
              <a:gd name="connsiteX17" fmla="*/ 1548580 w 2234380"/>
              <a:gd name="connsiteY17" fmla="*/ 36871 h 331838"/>
              <a:gd name="connsiteX18" fmla="*/ 1585451 w 2234380"/>
              <a:gd name="connsiteY18" fmla="*/ 44245 h 331838"/>
              <a:gd name="connsiteX19" fmla="*/ 1777180 w 2234380"/>
              <a:gd name="connsiteY19" fmla="*/ 36871 h 331838"/>
              <a:gd name="connsiteX20" fmla="*/ 1828800 w 2234380"/>
              <a:gd name="connsiteY20" fmla="*/ 44245 h 331838"/>
              <a:gd name="connsiteX21" fmla="*/ 1902542 w 2234380"/>
              <a:gd name="connsiteY21" fmla="*/ 81116 h 331838"/>
              <a:gd name="connsiteX22" fmla="*/ 1983658 w 2234380"/>
              <a:gd name="connsiteY22" fmla="*/ 117987 h 331838"/>
              <a:gd name="connsiteX23" fmla="*/ 2027903 w 2234380"/>
              <a:gd name="connsiteY23" fmla="*/ 147484 h 331838"/>
              <a:gd name="connsiteX24" fmla="*/ 2057400 w 2234380"/>
              <a:gd name="connsiteY24" fmla="*/ 169606 h 331838"/>
              <a:gd name="connsiteX25" fmla="*/ 2079522 w 2234380"/>
              <a:gd name="connsiteY25" fmla="*/ 176980 h 331838"/>
              <a:gd name="connsiteX26" fmla="*/ 2131142 w 2234380"/>
              <a:gd name="connsiteY26" fmla="*/ 199103 h 331838"/>
              <a:gd name="connsiteX27" fmla="*/ 2168013 w 2234380"/>
              <a:gd name="connsiteY27" fmla="*/ 228600 h 331838"/>
              <a:gd name="connsiteX28" fmla="*/ 2190135 w 2234380"/>
              <a:gd name="connsiteY28" fmla="*/ 243348 h 331838"/>
              <a:gd name="connsiteX29" fmla="*/ 2204884 w 2234380"/>
              <a:gd name="connsiteY29" fmla="*/ 258096 h 331838"/>
              <a:gd name="connsiteX30" fmla="*/ 2234380 w 2234380"/>
              <a:gd name="connsiteY30" fmla="*/ 302342 h 331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234380" h="331838">
                <a:moveTo>
                  <a:pt x="0" y="331838"/>
                </a:moveTo>
                <a:cubicBezTo>
                  <a:pt x="95864" y="253180"/>
                  <a:pt x="190086" y="172476"/>
                  <a:pt x="287593" y="95864"/>
                </a:cubicBezTo>
                <a:cubicBezTo>
                  <a:pt x="293705" y="91062"/>
                  <a:pt x="302242" y="90625"/>
                  <a:pt x="309716" y="88490"/>
                </a:cubicBezTo>
                <a:cubicBezTo>
                  <a:pt x="374524" y="69974"/>
                  <a:pt x="308300" y="91420"/>
                  <a:pt x="361335" y="73742"/>
                </a:cubicBezTo>
                <a:cubicBezTo>
                  <a:pt x="390832" y="76200"/>
                  <a:pt x="420455" y="77445"/>
                  <a:pt x="449826" y="81116"/>
                </a:cubicBezTo>
                <a:cubicBezTo>
                  <a:pt x="467656" y="83345"/>
                  <a:pt x="510738" y="98962"/>
                  <a:pt x="523567" y="103238"/>
                </a:cubicBezTo>
                <a:cubicBezTo>
                  <a:pt x="538316" y="108154"/>
                  <a:pt x="552568" y="114938"/>
                  <a:pt x="567813" y="117987"/>
                </a:cubicBezTo>
                <a:cubicBezTo>
                  <a:pt x="636111" y="131646"/>
                  <a:pt x="592187" y="124400"/>
                  <a:pt x="700548" y="132735"/>
                </a:cubicBezTo>
                <a:cubicBezTo>
                  <a:pt x="707922" y="135193"/>
                  <a:pt x="714898" y="140109"/>
                  <a:pt x="722671" y="140109"/>
                </a:cubicBezTo>
                <a:cubicBezTo>
                  <a:pt x="802784" y="140109"/>
                  <a:pt x="802016" y="133711"/>
                  <a:pt x="870155" y="117987"/>
                </a:cubicBezTo>
                <a:cubicBezTo>
                  <a:pt x="882368" y="115169"/>
                  <a:pt x="894934" y="113911"/>
                  <a:pt x="907026" y="110613"/>
                </a:cubicBezTo>
                <a:cubicBezTo>
                  <a:pt x="922024" y="106522"/>
                  <a:pt x="951271" y="95864"/>
                  <a:pt x="951271" y="95864"/>
                </a:cubicBezTo>
                <a:cubicBezTo>
                  <a:pt x="1007663" y="53570"/>
                  <a:pt x="953584" y="91382"/>
                  <a:pt x="1010264" y="58993"/>
                </a:cubicBezTo>
                <a:cubicBezTo>
                  <a:pt x="1050288" y="36123"/>
                  <a:pt x="1013952" y="50390"/>
                  <a:pt x="1054509" y="36871"/>
                </a:cubicBezTo>
                <a:cubicBezTo>
                  <a:pt x="1073155" y="24440"/>
                  <a:pt x="1076946" y="19110"/>
                  <a:pt x="1098755" y="14748"/>
                </a:cubicBezTo>
                <a:cubicBezTo>
                  <a:pt x="1128078" y="8884"/>
                  <a:pt x="1187245" y="0"/>
                  <a:pt x="1187245" y="0"/>
                </a:cubicBezTo>
                <a:cubicBezTo>
                  <a:pt x="1579404" y="12255"/>
                  <a:pt x="1316103" y="-15228"/>
                  <a:pt x="1474838" y="22122"/>
                </a:cubicBezTo>
                <a:cubicBezTo>
                  <a:pt x="1499239" y="27863"/>
                  <a:pt x="1523999" y="31955"/>
                  <a:pt x="1548580" y="36871"/>
                </a:cubicBezTo>
                <a:lnTo>
                  <a:pt x="1585451" y="44245"/>
                </a:lnTo>
                <a:cubicBezTo>
                  <a:pt x="1649361" y="41787"/>
                  <a:pt x="1713223" y="36871"/>
                  <a:pt x="1777180" y="36871"/>
                </a:cubicBezTo>
                <a:cubicBezTo>
                  <a:pt x="1794561" y="36871"/>
                  <a:pt x="1812577" y="38005"/>
                  <a:pt x="1828800" y="44245"/>
                </a:cubicBezTo>
                <a:cubicBezTo>
                  <a:pt x="1991848" y="106956"/>
                  <a:pt x="1792742" y="53667"/>
                  <a:pt x="1902542" y="81116"/>
                </a:cubicBezTo>
                <a:cubicBezTo>
                  <a:pt x="1968488" y="114089"/>
                  <a:pt x="1940678" y="103661"/>
                  <a:pt x="1983658" y="117987"/>
                </a:cubicBezTo>
                <a:cubicBezTo>
                  <a:pt x="1998406" y="127819"/>
                  <a:pt x="2013723" y="136849"/>
                  <a:pt x="2027903" y="147484"/>
                </a:cubicBezTo>
                <a:cubicBezTo>
                  <a:pt x="2037735" y="154858"/>
                  <a:pt x="2046729" y="163508"/>
                  <a:pt x="2057400" y="169606"/>
                </a:cubicBezTo>
                <a:cubicBezTo>
                  <a:pt x="2064149" y="173462"/>
                  <a:pt x="2072148" y="174522"/>
                  <a:pt x="2079522" y="176980"/>
                </a:cubicBezTo>
                <a:cubicBezTo>
                  <a:pt x="2135061" y="214007"/>
                  <a:pt x="2064478" y="170533"/>
                  <a:pt x="2131142" y="199103"/>
                </a:cubicBezTo>
                <a:cubicBezTo>
                  <a:pt x="2155583" y="209578"/>
                  <a:pt x="2149716" y="213962"/>
                  <a:pt x="2168013" y="228600"/>
                </a:cubicBezTo>
                <a:cubicBezTo>
                  <a:pt x="2174933" y="234136"/>
                  <a:pt x="2183215" y="237812"/>
                  <a:pt x="2190135" y="243348"/>
                </a:cubicBezTo>
                <a:cubicBezTo>
                  <a:pt x="2195564" y="247691"/>
                  <a:pt x="2200713" y="252534"/>
                  <a:pt x="2204884" y="258096"/>
                </a:cubicBezTo>
                <a:cubicBezTo>
                  <a:pt x="2215519" y="272276"/>
                  <a:pt x="2234380" y="302342"/>
                  <a:pt x="2234380" y="302342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688331" y="4325453"/>
                <a:ext cx="165882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Траектория-путь - </a:t>
                </a:r>
                <a14:m>
                  <m:oMath xmlns:m="http://schemas.openxmlformats.org/officeDocument/2006/math">
                    <m:r>
                      <a:rPr lang="en-US" sz="120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8331" y="4325453"/>
                <a:ext cx="1658820" cy="276999"/>
              </a:xfrm>
              <a:prstGeom prst="rect">
                <a:avLst/>
              </a:prstGeom>
              <a:blipFill>
                <a:blip r:embed="rId2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759683" y="4582561"/>
                <a:ext cx="1415961" cy="3005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Перемещение -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2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acc>
                  </m:oMath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9683" y="4582561"/>
                <a:ext cx="1415961" cy="300595"/>
              </a:xfrm>
              <a:prstGeom prst="rect">
                <a:avLst/>
              </a:prstGeom>
              <a:blipFill>
                <a:blip r:embed="rId3"/>
                <a:stretch>
                  <a:fillRect l="-431" t="-2041" r="-3017" b="-163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5099152" y="4922888"/>
            <a:ext cx="4610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ОТНОСИТЕЛЬНОСТЬ МЕХАНИЧЕСКОГО ДВИЖЕНИЯ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 это зависимость траектории движения тела, пройденного пути, перемещения и скорости от выбора системы отсчёта.</a:t>
            </a:r>
          </a:p>
        </p:txBody>
      </p:sp>
      <p:sp>
        <p:nvSpPr>
          <p:cNvPr id="55" name="Овал 54"/>
          <p:cNvSpPr/>
          <p:nvPr/>
        </p:nvSpPr>
        <p:spPr>
          <a:xfrm>
            <a:off x="5454139" y="5854890"/>
            <a:ext cx="285118" cy="26613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7" name="Прямая со стрелкой 56"/>
          <p:cNvCxnSpPr/>
          <p:nvPr/>
        </p:nvCxnSpPr>
        <p:spPr>
          <a:xfrm>
            <a:off x="5745707" y="5991415"/>
            <a:ext cx="2675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V="1">
            <a:off x="5596698" y="5569219"/>
            <a:ext cx="0" cy="2037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422995" y="5959432"/>
                <a:ext cx="125813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20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2995" y="5959432"/>
                <a:ext cx="1258131" cy="276999"/>
              </a:xfrm>
              <a:prstGeom prst="rect">
                <a:avLst/>
              </a:prstGeom>
              <a:blipFill>
                <a:blip r:embed="rId4"/>
                <a:stretch>
                  <a:fillRect t="-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648400" y="5673472"/>
                <a:ext cx="57339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2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8400" y="5673472"/>
                <a:ext cx="573397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155989" y="5502922"/>
                <a:ext cx="57339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sz="12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5989" y="5502922"/>
                <a:ext cx="573397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8098674" y="5945034"/>
                <a:ext cx="1258131" cy="3005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8674" y="5945034"/>
                <a:ext cx="1258131" cy="300595"/>
              </a:xfrm>
              <a:prstGeom prst="rect">
                <a:avLst/>
              </a:prstGeom>
              <a:blipFill>
                <a:blip r:embed="rId7"/>
                <a:stretch>
                  <a:fillRect t="-4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6238568" y="5641421"/>
            <a:ext cx="16434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Скорость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900606" y="5661299"/>
            <a:ext cx="16434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Перемещение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9548" y="4922888"/>
            <a:ext cx="36325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материальных точек: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Самолёт при перелете между городами;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Движение Земли вокруг своей оси;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Движение Земли вокруг Солнца.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7014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64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65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45476" y="728275"/>
            <a:ext cx="45440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Преломление света. Закон преломления света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73053" y="656587"/>
            <a:ext cx="4874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Полное внутреннее отражение света. Использование полного внутреннего отражения в оптических </a:t>
            </a:r>
            <a:r>
              <a:rPr lang="ru-RU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световодах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2925" y="1184034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ПРЕЛОМЛЕНИЕ СВЕТА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явление, при котором луч света , переходя из одной среды в другую, изменяет направление на границе этих сред.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500" y="2809875"/>
            <a:ext cx="962025" cy="809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052513" y="2127624"/>
            <a:ext cx="14287" cy="1320426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5" idx="0"/>
          </p:cNvCxnSpPr>
          <p:nvPr/>
        </p:nvCxnSpPr>
        <p:spPr>
          <a:xfrm>
            <a:off x="571500" y="2200275"/>
            <a:ext cx="481013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5" idx="0"/>
          </p:cNvCxnSpPr>
          <p:nvPr/>
        </p:nvCxnSpPr>
        <p:spPr>
          <a:xfrm>
            <a:off x="1052513" y="2809875"/>
            <a:ext cx="195262" cy="6381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71500" y="2358051"/>
                <a:ext cx="83670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" y="2358051"/>
                <a:ext cx="836705" cy="2769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31791" y="3146958"/>
                <a:ext cx="83670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791" y="3146958"/>
                <a:ext cx="836705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1047946" y="2183226"/>
            <a:ext cx="6505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воздух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16310" y="3383229"/>
            <a:ext cx="6505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38256" y="2556635"/>
                <a:ext cx="28089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256" y="2556635"/>
                <a:ext cx="280894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35502" y="3352325"/>
                <a:ext cx="28089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502" y="3352325"/>
                <a:ext cx="280894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246390" y="2432742"/>
                <a:ext cx="28089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6390" y="2432742"/>
                <a:ext cx="28089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243636" y="3228432"/>
                <a:ext cx="28089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3636" y="3228432"/>
                <a:ext cx="280894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45475" y="3730499"/>
                <a:ext cx="4544027" cy="646331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Относительным показателем преломления(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2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200" b="0" i="1" dirty="0" smtClean="0">
                            <a:latin typeface="Cambria Math" panose="02040503050406030204" pitchFamily="18" charset="0"/>
                          </a:rPr>
                          <m:t>21</m:t>
                        </m:r>
                      </m:sub>
                    </m:sSub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второй среды относительно первой называется физическая величина, равная отношению скоростей света в этих 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среда</a:t>
                </a:r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475" y="3730499"/>
                <a:ext cx="4544027" cy="646331"/>
              </a:xfrm>
              <a:prstGeom prst="rect">
                <a:avLst/>
              </a:prstGeom>
              <a:blipFill>
                <a:blip r:embed="rId8"/>
                <a:stretch>
                  <a:fillRect b="-5556"/>
                </a:stretch>
              </a:blipFill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245475" y="4552328"/>
            <a:ext cx="3146310" cy="83099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Абсолютным показателем преломления среды (n) называется физическая величина, равная отношению скорости света в вакууме к скорости света в данной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606241" y="4763539"/>
                <a:ext cx="953241" cy="4085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6241" y="4763539"/>
                <a:ext cx="953241" cy="40857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915767" y="1653496"/>
                <a:ext cx="2878897" cy="24993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ЗАКОНЫ ПРЕЛОМЛЕНИЯ СВЕТА</a:t>
                </a:r>
              </a:p>
              <a:p>
                <a:pPr marL="342900" indent="-342900">
                  <a:buAutoNum type="arabicPeriod"/>
                </a:pP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Луч падающий, луч отраженный и перпендикуляр к отражающей поверхности, восстановленный из точки падения , лежит в одной плоскости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;</a:t>
                </a:r>
              </a:p>
              <a:p>
                <a:pPr marL="342900" indent="-342900">
                  <a:buAutoNum type="arabicPeriod"/>
                </a:pP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отношение синуса угла падения к синусу угла преломления есть 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величина постоянная 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для двух сред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200" i="1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200" i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12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α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200" i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sty m:val="p"/>
                                </m:rPr>
                                <a:rPr lang="en-US" sz="1200" i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φ</m:t>
                              </m:r>
                            </m:e>
                          </m:func>
                        </m:den>
                      </m:f>
                      <m:r>
                        <a:rPr lang="en-US" sz="12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200" i="0">
                                  <a:latin typeface="Cambria Math" panose="02040503050406030204" pitchFamily="18" charset="0"/>
                                </a:rPr>
                                <m:t>v</m:t>
                              </m:r>
                            </m:e>
                            <m:sub>
                              <m:r>
                                <a:rPr lang="en-US" sz="12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200" i="0">
                                  <a:latin typeface="Cambria Math" panose="02040503050406030204" pitchFamily="18" charset="0"/>
                                </a:rPr>
                                <m:t>v</m:t>
                              </m:r>
                            </m:e>
                            <m:sub>
                              <m:r>
                                <a:rPr lang="en-US" sz="12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2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200" i="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  <m:sub>
                              <m:r>
                                <a:rPr lang="en-US" sz="12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1200" i="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e>
                            <m:sub>
                              <m:r>
                                <a:rPr lang="en-US" sz="1200" i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12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200" i="0"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  <m:sub>
                          <m:r>
                            <a:rPr lang="en-US" sz="1200" i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</m:oMath>
                  </m:oMathPara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AutoNum type="arabicPeriod"/>
                </a:pP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endParaRPr lang="ru-RU" sz="12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767" y="1653496"/>
                <a:ext cx="2878897" cy="249933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95771" y="1287379"/>
                <a:ext cx="442912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ПОЛНОЕ ВНУТРЕННЕЕ ОТРАЖЕНИЕ – 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если свет падает из оптически более плотной среды в оптически менее плотную среду, то при определенном для каждой среды угле падения угол преломления становиться равным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2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1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90</m:t>
                        </m:r>
                      </m:e>
                      <m:sup>
                        <m:r>
                          <a:rPr lang="ru-RU" sz="1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  <m:r>
                      <a:rPr lang="ru-RU" sz="12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5771" y="1287379"/>
                <a:ext cx="4429125" cy="830997"/>
              </a:xfrm>
              <a:prstGeom prst="rect">
                <a:avLst/>
              </a:prstGeom>
              <a:blipFill>
                <a:blip r:embed="rId11"/>
                <a:stretch>
                  <a:fillRect r="-688" b="-43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6238875" y="2635050"/>
            <a:ext cx="2476500" cy="5933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 стрелкой 16"/>
          <p:cNvCxnSpPr/>
          <p:nvPr/>
        </p:nvCxnSpPr>
        <p:spPr>
          <a:xfrm flipV="1">
            <a:off x="6572250" y="2635050"/>
            <a:ext cx="495300" cy="59338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7077075" y="2635050"/>
            <a:ext cx="41910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V="1">
            <a:off x="6572250" y="2635050"/>
            <a:ext cx="209550" cy="59338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V="1">
            <a:off x="6781800" y="2200275"/>
            <a:ext cx="390525" cy="4347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V="1">
            <a:off x="6572250" y="2635050"/>
            <a:ext cx="1123950" cy="59338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7696200" y="2635050"/>
            <a:ext cx="533400" cy="51190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8150124" y="2358050"/>
            <a:ext cx="1409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воздух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172450" y="2626167"/>
            <a:ext cx="1409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276850" y="3366931"/>
            <a:ext cx="4282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работы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световодов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основан на полном внутреннем отражении. Показатель преломления сердцевины больше показателя преломления оболочки.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6470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68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69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45476" y="728275"/>
            <a:ext cx="45440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Линзы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Оптическая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сила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линзы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63912" y="728274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Построение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изображений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линзах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2928" y="1287379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ЛИНЗЫ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200" dirty="0"/>
              <a:t>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прозрачные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тела, ограниченные с двух сторон сферическими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поверхностями.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91207" y="1783772"/>
            <a:ext cx="14287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ЛИНЗ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8150" y="2095500"/>
            <a:ext cx="1390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Собирающие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16351" y="2096664"/>
            <a:ext cx="1390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Рассеивающие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flipH="1">
            <a:off x="1232833" y="1922271"/>
            <a:ext cx="722065" cy="1732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3121974" y="1922271"/>
            <a:ext cx="491724" cy="1732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3613698" y="2353852"/>
            <a:ext cx="171450" cy="6945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158234" y="2363758"/>
            <a:ext cx="171450" cy="6945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4091875" y="2363758"/>
            <a:ext cx="143568" cy="702147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4265239" y="2363758"/>
            <a:ext cx="143568" cy="702147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3701804" y="2346256"/>
            <a:ext cx="143568" cy="702147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587129" y="2363758"/>
            <a:ext cx="143568" cy="702147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1064396" y="2383633"/>
            <a:ext cx="143568" cy="70214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1147513" y="2363176"/>
            <a:ext cx="200025" cy="7120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 стрелкой 28"/>
          <p:cNvCxnSpPr/>
          <p:nvPr/>
        </p:nvCxnSpPr>
        <p:spPr>
          <a:xfrm flipV="1">
            <a:off x="878073" y="2383633"/>
            <a:ext cx="0" cy="66477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 flipV="1">
            <a:off x="3974719" y="2378079"/>
            <a:ext cx="9525" cy="6647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Полилиния 31"/>
          <p:cNvSpPr/>
          <p:nvPr/>
        </p:nvSpPr>
        <p:spPr>
          <a:xfrm>
            <a:off x="3920565" y="2330824"/>
            <a:ext cx="95623" cy="53788"/>
          </a:xfrm>
          <a:custGeom>
            <a:avLst/>
            <a:gdLst>
              <a:gd name="connsiteX0" fmla="*/ 0 w 95623"/>
              <a:gd name="connsiteY0" fmla="*/ 0 h 53788"/>
              <a:gd name="connsiteX1" fmla="*/ 53788 w 95623"/>
              <a:gd name="connsiteY1" fmla="*/ 53788 h 53788"/>
              <a:gd name="connsiteX2" fmla="*/ 53788 w 95623"/>
              <a:gd name="connsiteY2" fmla="*/ 53788 h 53788"/>
              <a:gd name="connsiteX3" fmla="*/ 95623 w 95623"/>
              <a:gd name="connsiteY3" fmla="*/ 5976 h 53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623" h="53788">
                <a:moveTo>
                  <a:pt x="0" y="0"/>
                </a:moveTo>
                <a:lnTo>
                  <a:pt x="53788" y="53788"/>
                </a:lnTo>
                <a:lnTo>
                  <a:pt x="53788" y="53788"/>
                </a:lnTo>
                <a:lnTo>
                  <a:pt x="95623" y="5976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олилиния 32"/>
          <p:cNvSpPr/>
          <p:nvPr/>
        </p:nvSpPr>
        <p:spPr>
          <a:xfrm flipV="1">
            <a:off x="3926907" y="3031992"/>
            <a:ext cx="95623" cy="53788"/>
          </a:xfrm>
          <a:custGeom>
            <a:avLst/>
            <a:gdLst>
              <a:gd name="connsiteX0" fmla="*/ 0 w 95623"/>
              <a:gd name="connsiteY0" fmla="*/ 0 h 53788"/>
              <a:gd name="connsiteX1" fmla="*/ 53788 w 95623"/>
              <a:gd name="connsiteY1" fmla="*/ 53788 h 53788"/>
              <a:gd name="connsiteX2" fmla="*/ 53788 w 95623"/>
              <a:gd name="connsiteY2" fmla="*/ 53788 h 53788"/>
              <a:gd name="connsiteX3" fmla="*/ 95623 w 95623"/>
              <a:gd name="connsiteY3" fmla="*/ 5976 h 53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623" h="53788">
                <a:moveTo>
                  <a:pt x="0" y="0"/>
                </a:moveTo>
                <a:lnTo>
                  <a:pt x="53788" y="53788"/>
                </a:lnTo>
                <a:lnTo>
                  <a:pt x="53788" y="53788"/>
                </a:lnTo>
                <a:lnTo>
                  <a:pt x="95623" y="5976"/>
                </a:ln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4" name="Прямая со стрелкой 33"/>
          <p:cNvCxnSpPr/>
          <p:nvPr/>
        </p:nvCxnSpPr>
        <p:spPr>
          <a:xfrm flipH="1" flipV="1">
            <a:off x="2363973" y="3109339"/>
            <a:ext cx="7752" cy="114061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730697" y="3713285"/>
            <a:ext cx="3504746" cy="146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1828800" y="3679647"/>
            <a:ext cx="0" cy="644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1360790" y="3679647"/>
            <a:ext cx="0" cy="644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3305093" y="3679591"/>
            <a:ext cx="0" cy="644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837083" y="3679591"/>
            <a:ext cx="0" cy="644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696623" y="3716472"/>
            <a:ext cx="4333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718124" y="3711085"/>
            <a:ext cx="4333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141770" y="3716472"/>
            <a:ext cx="4333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2F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188481" y="3716471"/>
            <a:ext cx="4333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2F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9" name="Прямая со стрелкой 48"/>
          <p:cNvCxnSpPr/>
          <p:nvPr/>
        </p:nvCxnSpPr>
        <p:spPr>
          <a:xfrm>
            <a:off x="1740786" y="3316443"/>
            <a:ext cx="331362" cy="3946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878073" y="3315273"/>
            <a:ext cx="862713" cy="11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07128" y="3096414"/>
            <a:ext cx="12381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Оптическая ось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2829388" y="3085780"/>
            <a:ext cx="4549" cy="113137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H="1">
            <a:off x="2840822" y="3281313"/>
            <a:ext cx="260716" cy="308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3105368" y="3281313"/>
            <a:ext cx="162668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2857677" y="3048107"/>
            <a:ext cx="21329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Фокальная плоскость линзы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6" name="Прямая со стрелкой 65"/>
          <p:cNvCxnSpPr/>
          <p:nvPr/>
        </p:nvCxnSpPr>
        <p:spPr>
          <a:xfrm flipH="1" flipV="1">
            <a:off x="2829388" y="3744053"/>
            <a:ext cx="223161" cy="2865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3031087" y="4030639"/>
            <a:ext cx="985101" cy="64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3002592" y="3985399"/>
            <a:ext cx="12381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Фокус линзы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421057" y="4402306"/>
            <a:ext cx="30274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 ТОНКОЙ ЛИНЗЫ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301460" y="4718419"/>
                <a:ext cx="1525872" cy="661335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den>
                      </m:f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460" y="4718419"/>
                <a:ext cx="1525872" cy="6613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TextBox 73"/>
          <p:cNvSpPr txBox="1"/>
          <p:nvPr/>
        </p:nvSpPr>
        <p:spPr>
          <a:xfrm>
            <a:off x="1954898" y="4738294"/>
            <a:ext cx="2968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- расстояние от предмета до линзы 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расстояние от линзы до изображения 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фокусное расстояние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01459" y="5431809"/>
            <a:ext cx="20625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ЛИНЗЫ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272352" y="5438812"/>
            <a:ext cx="24583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ОПТИЧЕСКАЯ СИЛА ЛИНЗЫ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38150" y="5715811"/>
                <a:ext cx="1183677" cy="4433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200" b="0" i="1" smtClean="0">
                          <a:latin typeface="Cambria Math" panose="02040503050406030204" pitchFamily="18" charset="0"/>
                        </a:rPr>
                        <m:t>Г=</m:t>
                      </m:r>
                      <m:f>
                        <m:fPr>
                          <m:ctrlPr>
                            <a:rPr lang="ru-RU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50" y="5715811"/>
                <a:ext cx="1183677" cy="443391"/>
              </a:xfrm>
              <a:prstGeom prst="rect">
                <a:avLst/>
              </a:prstGeom>
              <a:blipFill>
                <a:blip r:embed="rId3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Box 77"/>
          <p:cNvSpPr txBox="1"/>
          <p:nvPr/>
        </p:nvSpPr>
        <p:spPr>
          <a:xfrm>
            <a:off x="262078" y="6100986"/>
            <a:ext cx="19708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 –высота изображения, 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высота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2400850" y="5756565"/>
                <a:ext cx="2475399" cy="907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ru-RU" sz="1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1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den>
                    </m:f>
                  </m:oMath>
                </a14:m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ru-RU" sz="1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дптр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(диоптрия)</a:t>
                </a:r>
              </a:p>
              <a:p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D=2 </a:t>
                </a:r>
                <a:r>
                  <a:rPr lang="ru-RU" sz="1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дптр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(собирающая линза)</a:t>
                </a:r>
              </a:p>
              <a:p>
                <a:r>
                  <a:rPr lang="en-US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-0,5</a:t>
                </a:r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дптр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sz="1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рассеевающая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линза)</a:t>
                </a:r>
              </a:p>
              <a:p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0850" y="5756565"/>
                <a:ext cx="2475399" cy="907108"/>
              </a:xfrm>
              <a:prstGeom prst="rect">
                <a:avLst/>
              </a:prstGeom>
              <a:blipFill>
                <a:blip r:embed="rId4"/>
                <a:stretch>
                  <a:fillRect l="-2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TextBox 79"/>
          <p:cNvSpPr txBox="1"/>
          <p:nvPr/>
        </p:nvSpPr>
        <p:spPr>
          <a:xfrm>
            <a:off x="5575517" y="1287379"/>
            <a:ext cx="36696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 ИЗОБРАЖЕНИЯ В ЛИНЗЕ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047792" y="1699925"/>
            <a:ext cx="1609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уменьшенное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увеличенное 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равное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668257" y="1684493"/>
            <a:ext cx="1609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действительное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мнимое 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982570" y="1706806"/>
            <a:ext cx="1609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прямое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перевернутое </a:t>
            </a:r>
          </a:p>
        </p:txBody>
      </p:sp>
      <p:cxnSp>
        <p:nvCxnSpPr>
          <p:cNvPr id="85" name="Прямая со стрелкой 84"/>
          <p:cNvCxnSpPr/>
          <p:nvPr/>
        </p:nvCxnSpPr>
        <p:spPr>
          <a:xfrm>
            <a:off x="5852712" y="1518211"/>
            <a:ext cx="10108" cy="3054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/>
          <p:nvPr/>
        </p:nvCxnSpPr>
        <p:spPr>
          <a:xfrm>
            <a:off x="7460475" y="1486314"/>
            <a:ext cx="10108" cy="3054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/>
          <p:nvPr/>
        </p:nvCxnSpPr>
        <p:spPr>
          <a:xfrm>
            <a:off x="8795521" y="1486314"/>
            <a:ext cx="10108" cy="3054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5402712" y="2382830"/>
            <a:ext cx="4144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ТРИ ОСНОВНЫХ ЛУЧА ПРИ ПОСТРОЕНИЯ ИЗОБРАЖЕНИЯ 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1" name="Прямая со стрелкой 90"/>
          <p:cNvCxnSpPr/>
          <p:nvPr/>
        </p:nvCxnSpPr>
        <p:spPr>
          <a:xfrm>
            <a:off x="7436111" y="3109339"/>
            <a:ext cx="0" cy="129296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>
            <a:off x="5492750" y="3782800"/>
            <a:ext cx="3886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7000626" y="3679591"/>
            <a:ext cx="0" cy="22439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6576763" y="3670600"/>
            <a:ext cx="0" cy="22439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>
            <a:off x="8278097" y="3679591"/>
            <a:ext cx="0" cy="22439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/>
          <p:cNvCxnSpPr/>
          <p:nvPr/>
        </p:nvCxnSpPr>
        <p:spPr>
          <a:xfrm>
            <a:off x="7854234" y="3670600"/>
            <a:ext cx="0" cy="22439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6854140" y="3853598"/>
            <a:ext cx="395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665311" y="3867070"/>
            <a:ext cx="395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404186" y="3846899"/>
            <a:ext cx="395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2F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8131007" y="3867070"/>
            <a:ext cx="395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2F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8" name="Прямая со стрелкой 107"/>
          <p:cNvCxnSpPr/>
          <p:nvPr/>
        </p:nvCxnSpPr>
        <p:spPr>
          <a:xfrm flipV="1">
            <a:off x="6349940" y="3358029"/>
            <a:ext cx="0" cy="4247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0" name="Прямая со стрелкой 109"/>
          <p:cNvCxnSpPr/>
          <p:nvPr/>
        </p:nvCxnSpPr>
        <p:spPr>
          <a:xfrm>
            <a:off x="6353175" y="3358029"/>
            <a:ext cx="1057158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2" name="Прямая со стрелкой 111"/>
          <p:cNvCxnSpPr/>
          <p:nvPr/>
        </p:nvCxnSpPr>
        <p:spPr>
          <a:xfrm>
            <a:off x="7410333" y="3358029"/>
            <a:ext cx="990717" cy="9567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4" name="Прямая со стрелкой 113"/>
          <p:cNvCxnSpPr/>
          <p:nvPr/>
        </p:nvCxnSpPr>
        <p:spPr>
          <a:xfrm>
            <a:off x="6346706" y="3371502"/>
            <a:ext cx="2306107" cy="878454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 стрелкой 115"/>
          <p:cNvCxnSpPr/>
          <p:nvPr/>
        </p:nvCxnSpPr>
        <p:spPr>
          <a:xfrm>
            <a:off x="6318988" y="3371502"/>
            <a:ext cx="1116862" cy="6656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 стрелкой 120"/>
          <p:cNvCxnSpPr/>
          <p:nvPr/>
        </p:nvCxnSpPr>
        <p:spPr>
          <a:xfrm flipV="1">
            <a:off x="7429395" y="4014460"/>
            <a:ext cx="931626" cy="113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/>
          <p:nvPr/>
        </p:nvCxnSpPr>
        <p:spPr>
          <a:xfrm>
            <a:off x="5517114" y="5539696"/>
            <a:ext cx="3886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/>
          <p:nvPr/>
        </p:nvCxnSpPr>
        <p:spPr>
          <a:xfrm>
            <a:off x="7024990" y="5436487"/>
            <a:ext cx="0" cy="22439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/>
          <p:nvPr/>
        </p:nvCxnSpPr>
        <p:spPr>
          <a:xfrm>
            <a:off x="6601127" y="5427496"/>
            <a:ext cx="0" cy="22439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6" name="Прямая соединительная линия 125"/>
          <p:cNvCxnSpPr/>
          <p:nvPr/>
        </p:nvCxnSpPr>
        <p:spPr>
          <a:xfrm>
            <a:off x="8302461" y="5436487"/>
            <a:ext cx="0" cy="22439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7" name="Прямая соединительная линия 126"/>
          <p:cNvCxnSpPr/>
          <p:nvPr/>
        </p:nvCxnSpPr>
        <p:spPr>
          <a:xfrm>
            <a:off x="7878598" y="5427496"/>
            <a:ext cx="0" cy="22439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6878504" y="5610494"/>
            <a:ext cx="395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7689675" y="5623966"/>
            <a:ext cx="395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6428550" y="5603795"/>
            <a:ext cx="395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2F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8155371" y="5623966"/>
            <a:ext cx="3957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2F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2" name="Прямая со стрелкой 131"/>
          <p:cNvCxnSpPr/>
          <p:nvPr/>
        </p:nvCxnSpPr>
        <p:spPr>
          <a:xfrm flipV="1">
            <a:off x="6374304" y="5114925"/>
            <a:ext cx="0" cy="4247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6" name="Полилиния 135"/>
          <p:cNvSpPr/>
          <p:nvPr/>
        </p:nvSpPr>
        <p:spPr>
          <a:xfrm flipV="1">
            <a:off x="7262850" y="6195978"/>
            <a:ext cx="236909" cy="86469"/>
          </a:xfrm>
          <a:custGeom>
            <a:avLst/>
            <a:gdLst>
              <a:gd name="connsiteX0" fmla="*/ 0 w 95623"/>
              <a:gd name="connsiteY0" fmla="*/ 0 h 53788"/>
              <a:gd name="connsiteX1" fmla="*/ 53788 w 95623"/>
              <a:gd name="connsiteY1" fmla="*/ 53788 h 53788"/>
              <a:gd name="connsiteX2" fmla="*/ 53788 w 95623"/>
              <a:gd name="connsiteY2" fmla="*/ 53788 h 53788"/>
              <a:gd name="connsiteX3" fmla="*/ 95623 w 95623"/>
              <a:gd name="connsiteY3" fmla="*/ 5976 h 53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623" h="53788">
                <a:moveTo>
                  <a:pt x="0" y="0"/>
                </a:moveTo>
                <a:lnTo>
                  <a:pt x="53788" y="53788"/>
                </a:lnTo>
                <a:lnTo>
                  <a:pt x="53788" y="53788"/>
                </a:lnTo>
                <a:lnTo>
                  <a:pt x="95623" y="5976"/>
                </a:ln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8" name="Прямая соединительная линия 137"/>
          <p:cNvCxnSpPr/>
          <p:nvPr/>
        </p:nvCxnSpPr>
        <p:spPr>
          <a:xfrm flipV="1">
            <a:off x="7401192" y="4841271"/>
            <a:ext cx="0" cy="13688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9" name="Полилиния 138"/>
          <p:cNvSpPr/>
          <p:nvPr/>
        </p:nvSpPr>
        <p:spPr>
          <a:xfrm>
            <a:off x="7262850" y="4750148"/>
            <a:ext cx="236909" cy="86469"/>
          </a:xfrm>
          <a:custGeom>
            <a:avLst/>
            <a:gdLst>
              <a:gd name="connsiteX0" fmla="*/ 0 w 95623"/>
              <a:gd name="connsiteY0" fmla="*/ 0 h 53788"/>
              <a:gd name="connsiteX1" fmla="*/ 53788 w 95623"/>
              <a:gd name="connsiteY1" fmla="*/ 53788 h 53788"/>
              <a:gd name="connsiteX2" fmla="*/ 53788 w 95623"/>
              <a:gd name="connsiteY2" fmla="*/ 53788 h 53788"/>
              <a:gd name="connsiteX3" fmla="*/ 95623 w 95623"/>
              <a:gd name="connsiteY3" fmla="*/ 5976 h 53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623" h="53788">
                <a:moveTo>
                  <a:pt x="0" y="0"/>
                </a:moveTo>
                <a:lnTo>
                  <a:pt x="53788" y="53788"/>
                </a:lnTo>
                <a:lnTo>
                  <a:pt x="53788" y="53788"/>
                </a:lnTo>
                <a:lnTo>
                  <a:pt x="95623" y="5976"/>
                </a:ln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1" name="Прямая со стрелкой 140"/>
          <p:cNvCxnSpPr/>
          <p:nvPr/>
        </p:nvCxnSpPr>
        <p:spPr>
          <a:xfrm>
            <a:off x="6374304" y="5114925"/>
            <a:ext cx="1026888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3" name="Прямая соединительная линия 142"/>
          <p:cNvCxnSpPr/>
          <p:nvPr/>
        </p:nvCxnSpPr>
        <p:spPr>
          <a:xfrm flipV="1">
            <a:off x="7024990" y="5114925"/>
            <a:ext cx="376202" cy="433761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5" name="Прямая со стрелкой 144"/>
          <p:cNvCxnSpPr/>
          <p:nvPr/>
        </p:nvCxnSpPr>
        <p:spPr>
          <a:xfrm flipV="1">
            <a:off x="7410333" y="4832121"/>
            <a:ext cx="254485" cy="29627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7" name="Прямая со стрелкой 146"/>
          <p:cNvCxnSpPr/>
          <p:nvPr/>
        </p:nvCxnSpPr>
        <p:spPr>
          <a:xfrm>
            <a:off x="6374303" y="5132615"/>
            <a:ext cx="2302043" cy="908489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9" name="Прямая со стрелкой 148"/>
          <p:cNvCxnSpPr/>
          <p:nvPr/>
        </p:nvCxnSpPr>
        <p:spPr>
          <a:xfrm>
            <a:off x="6374304" y="5141870"/>
            <a:ext cx="1026888" cy="27172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1" name="Прямая соединительная линия 150"/>
          <p:cNvCxnSpPr/>
          <p:nvPr/>
        </p:nvCxnSpPr>
        <p:spPr>
          <a:xfrm>
            <a:off x="7401192" y="5408328"/>
            <a:ext cx="1251621" cy="35576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Прямая со стрелкой 152"/>
          <p:cNvCxnSpPr/>
          <p:nvPr/>
        </p:nvCxnSpPr>
        <p:spPr>
          <a:xfrm flipV="1">
            <a:off x="7410333" y="5401707"/>
            <a:ext cx="878905" cy="921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5" name="Прямая соединительная линия 154"/>
          <p:cNvCxnSpPr/>
          <p:nvPr/>
        </p:nvCxnSpPr>
        <p:spPr>
          <a:xfrm flipH="1">
            <a:off x="7112710" y="5422887"/>
            <a:ext cx="264949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1945302" y="3711085"/>
            <a:ext cx="418670" cy="4128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587129" y="4123898"/>
            <a:ext cx="1367769" cy="669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605014" y="3875460"/>
            <a:ext cx="14936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Оптический центр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Прямая со стрелкой 38"/>
          <p:cNvCxnSpPr/>
          <p:nvPr/>
        </p:nvCxnSpPr>
        <p:spPr>
          <a:xfrm>
            <a:off x="2169156" y="2701127"/>
            <a:ext cx="195276" cy="6243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1413246" y="2717161"/>
            <a:ext cx="75591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1455556" y="2496520"/>
            <a:ext cx="12381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Линза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1319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72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74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45476" y="728275"/>
            <a:ext cx="45440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Глаз как оптическая система. Зрение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73053" y="653562"/>
            <a:ext cx="4874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Разложение белого света в спектр. Опыты Ньютона. Сложение спектральных цветов.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Дисперсия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света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2928" y="1287379"/>
            <a:ext cx="44291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ГЛАЗ СОСТОИТ: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Склеры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Роговицы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Радужная оболочка со зрачком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Хрусталик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Мышца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Стекловидное тело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2928" y="2685846"/>
            <a:ext cx="4126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АККОМОДАЦИЯ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способность глаза приспосабливаться видеть как на близком, так и на далеком расстоянии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837549" y="1749043"/>
            <a:ext cx="180664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Расстояние наилучшего зрения – 25 см</a:t>
            </a: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960726"/>
              </p:ext>
            </p:extLst>
          </p:nvPr>
        </p:nvGraphicFramePr>
        <p:xfrm>
          <a:off x="302928" y="3267707"/>
          <a:ext cx="4429125" cy="248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6030">
                  <a:extLst>
                    <a:ext uri="{9D8B030D-6E8A-4147-A177-3AD203B41FA5}">
                      <a16:colId xmlns="" xmlns:a16="http://schemas.microsoft.com/office/drawing/2014/main" val="2503975992"/>
                    </a:ext>
                  </a:extLst>
                </a:gridCol>
                <a:gridCol w="1366720">
                  <a:extLst>
                    <a:ext uri="{9D8B030D-6E8A-4147-A177-3AD203B41FA5}">
                      <a16:colId xmlns="" xmlns:a16="http://schemas.microsoft.com/office/drawing/2014/main" val="447667066"/>
                    </a:ext>
                  </a:extLst>
                </a:gridCol>
                <a:gridCol w="1476375">
                  <a:extLst>
                    <a:ext uri="{9D8B030D-6E8A-4147-A177-3AD203B41FA5}">
                      <a16:colId xmlns="" xmlns:a16="http://schemas.microsoft.com/office/drawing/2014/main" val="257777661"/>
                    </a:ext>
                  </a:extLst>
                </a:gridCol>
              </a:tblGrid>
              <a:tr h="29364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Нормальное зрение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Дефекты зрения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18698607"/>
                  </a:ext>
                </a:extLst>
              </a:tr>
              <a:tr h="366585">
                <a:tc>
                  <a:txBody>
                    <a:bodyPr/>
                    <a:lstStyle/>
                    <a:p>
                      <a:endParaRPr lang="ru-RU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Близорукость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Дальнозоркость</a:t>
                      </a:r>
                    </a:p>
                    <a:p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86895010"/>
                  </a:ext>
                </a:extLst>
              </a:tr>
              <a:tr h="36658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Фокусное расстояние нормального глаза равна приблизительно 1, 71 см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Рассеивающая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линза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Собирающая линза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235651188"/>
                  </a:ext>
                </a:extLst>
              </a:tr>
            </a:tbl>
          </a:graphicData>
        </a:graphic>
      </p:graphicFrame>
      <p:sp>
        <p:nvSpPr>
          <p:cNvPr id="16" name="Овал 15"/>
          <p:cNvSpPr/>
          <p:nvPr/>
        </p:nvSpPr>
        <p:spPr>
          <a:xfrm>
            <a:off x="723900" y="3790950"/>
            <a:ext cx="698500" cy="711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23900" y="4006850"/>
            <a:ext cx="95250" cy="279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 стрелкой 18"/>
          <p:cNvCxnSpPr>
            <a:endCxn id="17" idx="0"/>
          </p:cNvCxnSpPr>
          <p:nvPr/>
        </p:nvCxnSpPr>
        <p:spPr>
          <a:xfrm>
            <a:off x="457200" y="4006850"/>
            <a:ext cx="3143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409575" y="4146550"/>
            <a:ext cx="3143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36562" y="4267200"/>
            <a:ext cx="3143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422400" y="3625850"/>
            <a:ext cx="0" cy="106045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17" idx="0"/>
            <a:endCxn id="16" idx="6"/>
          </p:cNvCxnSpPr>
          <p:nvPr/>
        </p:nvCxnSpPr>
        <p:spPr>
          <a:xfrm>
            <a:off x="771525" y="4006850"/>
            <a:ext cx="650875" cy="139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17" idx="6"/>
            <a:endCxn id="16" idx="6"/>
          </p:cNvCxnSpPr>
          <p:nvPr/>
        </p:nvCxnSpPr>
        <p:spPr>
          <a:xfrm>
            <a:off x="819150" y="4146550"/>
            <a:ext cx="6032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17" idx="3"/>
            <a:endCxn id="16" idx="6"/>
          </p:cNvCxnSpPr>
          <p:nvPr/>
        </p:nvCxnSpPr>
        <p:spPr>
          <a:xfrm flipV="1">
            <a:off x="737849" y="4146550"/>
            <a:ext cx="684551" cy="987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Овал 32"/>
          <p:cNvSpPr/>
          <p:nvPr/>
        </p:nvSpPr>
        <p:spPr>
          <a:xfrm>
            <a:off x="2208680" y="3889733"/>
            <a:ext cx="698500" cy="711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2208680" y="4105633"/>
            <a:ext cx="95250" cy="279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Прямая со стрелкой 34"/>
          <p:cNvCxnSpPr>
            <a:endCxn id="34" idx="0"/>
          </p:cNvCxnSpPr>
          <p:nvPr/>
        </p:nvCxnSpPr>
        <p:spPr>
          <a:xfrm>
            <a:off x="1941980" y="4105633"/>
            <a:ext cx="3143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1894355" y="4245333"/>
            <a:ext cx="3143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1921342" y="4365983"/>
            <a:ext cx="3143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2792880" y="3790950"/>
            <a:ext cx="0" cy="89535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34" idx="0"/>
          </p:cNvCxnSpPr>
          <p:nvPr/>
        </p:nvCxnSpPr>
        <p:spPr>
          <a:xfrm>
            <a:off x="2256305" y="4105633"/>
            <a:ext cx="506880" cy="1201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stCxn id="34" idx="6"/>
          </p:cNvCxnSpPr>
          <p:nvPr/>
        </p:nvCxnSpPr>
        <p:spPr>
          <a:xfrm>
            <a:off x="2303930" y="4245333"/>
            <a:ext cx="488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34" idx="3"/>
          </p:cNvCxnSpPr>
          <p:nvPr/>
        </p:nvCxnSpPr>
        <p:spPr>
          <a:xfrm flipV="1">
            <a:off x="2222629" y="4256040"/>
            <a:ext cx="547530" cy="880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Овал 41"/>
          <p:cNvSpPr/>
          <p:nvPr/>
        </p:nvSpPr>
        <p:spPr>
          <a:xfrm>
            <a:off x="3584389" y="3911600"/>
            <a:ext cx="698500" cy="711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3584389" y="4127500"/>
            <a:ext cx="95250" cy="279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4" name="Прямая со стрелкой 43"/>
          <p:cNvCxnSpPr>
            <a:endCxn id="43" idx="0"/>
          </p:cNvCxnSpPr>
          <p:nvPr/>
        </p:nvCxnSpPr>
        <p:spPr>
          <a:xfrm>
            <a:off x="3317689" y="4127500"/>
            <a:ext cx="3143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3270064" y="4267200"/>
            <a:ext cx="3143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3297051" y="4387850"/>
            <a:ext cx="3143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H="1">
            <a:off x="4413590" y="3790950"/>
            <a:ext cx="6459" cy="89535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stCxn id="43" idx="0"/>
          </p:cNvCxnSpPr>
          <p:nvPr/>
        </p:nvCxnSpPr>
        <p:spPr>
          <a:xfrm>
            <a:off x="3632014" y="4127500"/>
            <a:ext cx="781576" cy="1285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stCxn id="43" idx="6"/>
          </p:cNvCxnSpPr>
          <p:nvPr/>
        </p:nvCxnSpPr>
        <p:spPr>
          <a:xfrm flipV="1">
            <a:off x="3679639" y="4256040"/>
            <a:ext cx="733951" cy="11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>
            <a:stCxn id="43" idx="3"/>
          </p:cNvCxnSpPr>
          <p:nvPr/>
        </p:nvCxnSpPr>
        <p:spPr>
          <a:xfrm flipV="1">
            <a:off x="3598338" y="4267199"/>
            <a:ext cx="828171" cy="98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245566" y="1234575"/>
            <a:ext cx="40407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ДИСПЕРСИЯ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-разложение белого света на спектра.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2" name="Таблица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602188"/>
              </p:ext>
            </p:extLst>
          </p:nvPr>
        </p:nvGraphicFramePr>
        <p:xfrm>
          <a:off x="5316253" y="1525047"/>
          <a:ext cx="1502558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1279">
                  <a:extLst>
                    <a:ext uri="{9D8B030D-6E8A-4147-A177-3AD203B41FA5}">
                      <a16:colId xmlns="" xmlns:a16="http://schemas.microsoft.com/office/drawing/2014/main" val="3217024752"/>
                    </a:ext>
                  </a:extLst>
                </a:gridCol>
                <a:gridCol w="751279">
                  <a:extLst>
                    <a:ext uri="{9D8B030D-6E8A-4147-A177-3AD203B41FA5}">
                      <a16:colId xmlns="" xmlns:a16="http://schemas.microsoft.com/office/drawing/2014/main" val="4449016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Каждый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889454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Охотник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7313279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Желает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0187084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Знать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5303142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Где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149758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Сидит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6657443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Фазан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61927837"/>
                  </a:ext>
                </a:extLst>
              </a:tr>
            </a:tbl>
          </a:graphicData>
        </a:graphic>
      </p:graphicFrame>
      <p:sp>
        <p:nvSpPr>
          <p:cNvPr id="63" name="TextBox 62"/>
          <p:cNvSpPr txBox="1"/>
          <p:nvPr/>
        </p:nvSpPr>
        <p:spPr>
          <a:xfrm>
            <a:off x="6944909" y="1537956"/>
            <a:ext cx="2588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Фиолетовые лучи преломляются сильнее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красных.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990411" y="2172467"/>
            <a:ext cx="24979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СПЕКТРАЛЬНЫЕ ЦВЕТА: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Красный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Желтый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Синий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5" name="Таблица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060518"/>
              </p:ext>
            </p:extLst>
          </p:nvPr>
        </p:nvGraphicFramePr>
        <p:xfrm>
          <a:off x="5841488" y="3911600"/>
          <a:ext cx="3081057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0151">
                  <a:extLst>
                    <a:ext uri="{9D8B030D-6E8A-4147-A177-3AD203B41FA5}">
                      <a16:colId xmlns="" xmlns:a16="http://schemas.microsoft.com/office/drawing/2014/main" val="3454624785"/>
                    </a:ext>
                  </a:extLst>
                </a:gridCol>
                <a:gridCol w="440151">
                  <a:extLst>
                    <a:ext uri="{9D8B030D-6E8A-4147-A177-3AD203B41FA5}">
                      <a16:colId xmlns="" xmlns:a16="http://schemas.microsoft.com/office/drawing/2014/main" val="2804474338"/>
                    </a:ext>
                  </a:extLst>
                </a:gridCol>
                <a:gridCol w="440151">
                  <a:extLst>
                    <a:ext uri="{9D8B030D-6E8A-4147-A177-3AD203B41FA5}">
                      <a16:colId xmlns="" xmlns:a16="http://schemas.microsoft.com/office/drawing/2014/main" val="1352556988"/>
                    </a:ext>
                  </a:extLst>
                </a:gridCol>
                <a:gridCol w="440151">
                  <a:extLst>
                    <a:ext uri="{9D8B030D-6E8A-4147-A177-3AD203B41FA5}">
                      <a16:colId xmlns="" xmlns:a16="http://schemas.microsoft.com/office/drawing/2014/main" val="2368115609"/>
                    </a:ext>
                  </a:extLst>
                </a:gridCol>
                <a:gridCol w="440151">
                  <a:extLst>
                    <a:ext uri="{9D8B030D-6E8A-4147-A177-3AD203B41FA5}">
                      <a16:colId xmlns="" xmlns:a16="http://schemas.microsoft.com/office/drawing/2014/main" val="580483527"/>
                    </a:ext>
                  </a:extLst>
                </a:gridCol>
                <a:gridCol w="440151">
                  <a:extLst>
                    <a:ext uri="{9D8B030D-6E8A-4147-A177-3AD203B41FA5}">
                      <a16:colId xmlns="" xmlns:a16="http://schemas.microsoft.com/office/drawing/2014/main" val="1529755406"/>
                    </a:ext>
                  </a:extLst>
                </a:gridCol>
                <a:gridCol w="440151">
                  <a:extLst>
                    <a:ext uri="{9D8B030D-6E8A-4147-A177-3AD203B41FA5}">
                      <a16:colId xmlns="" xmlns:a16="http://schemas.microsoft.com/office/drawing/2014/main" val="2759065442"/>
                    </a:ext>
                  </a:extLst>
                </a:gridCol>
              </a:tblGrid>
              <a:tr h="339849"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+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=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6801330"/>
                  </a:ext>
                </a:extLst>
              </a:tr>
              <a:tr h="339849"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+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=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89599924"/>
                  </a:ext>
                </a:extLst>
              </a:tr>
              <a:tr h="339849"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+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=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02424770"/>
                  </a:ext>
                </a:extLst>
              </a:tr>
              <a:tr h="339849"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+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+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=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54687062"/>
                  </a:ext>
                </a:extLst>
              </a:tr>
            </a:tbl>
          </a:graphicData>
        </a:graphic>
      </p:graphicFrame>
      <p:sp>
        <p:nvSpPr>
          <p:cNvPr id="66" name="TextBox 65"/>
          <p:cNvSpPr txBox="1"/>
          <p:nvPr/>
        </p:nvSpPr>
        <p:spPr>
          <a:xfrm>
            <a:off x="5477691" y="3587827"/>
            <a:ext cx="38086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СЛОЖЕНИЕ СПЕКТРАЛЬНЫХ ЦВЕТОВ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477690" y="5453032"/>
            <a:ext cx="38086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НЬЮТОНА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Равнобедренный треугольник 68"/>
          <p:cNvSpPr/>
          <p:nvPr/>
        </p:nvSpPr>
        <p:spPr>
          <a:xfrm>
            <a:off x="6901758" y="5755907"/>
            <a:ext cx="960515" cy="723822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1" name="Прямая со стрелкой 70"/>
          <p:cNvCxnSpPr>
            <a:endCxn id="69" idx="1"/>
          </p:cNvCxnSpPr>
          <p:nvPr/>
        </p:nvCxnSpPr>
        <p:spPr>
          <a:xfrm flipV="1">
            <a:off x="6313714" y="6117818"/>
            <a:ext cx="828173" cy="2067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>
            <a:stCxn id="69" idx="1"/>
            <a:endCxn id="69" idx="5"/>
          </p:cNvCxnSpPr>
          <p:nvPr/>
        </p:nvCxnSpPr>
        <p:spPr>
          <a:xfrm>
            <a:off x="7141887" y="6117818"/>
            <a:ext cx="48025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Равнобедренный треугольник 73"/>
          <p:cNvSpPr/>
          <p:nvPr/>
        </p:nvSpPr>
        <p:spPr>
          <a:xfrm rot="16200000">
            <a:off x="7441337" y="5933269"/>
            <a:ext cx="796788" cy="369097"/>
          </a:xfrm>
          <a:prstGeom prst="triangle">
            <a:avLst/>
          </a:prstGeom>
          <a:gradFill flip="none" rotWithShape="1">
            <a:gsLst>
              <a:gs pos="0">
                <a:srgbClr val="FF0000"/>
              </a:gs>
              <a:gs pos="13000">
                <a:srgbClr val="FFC000"/>
              </a:gs>
              <a:gs pos="26000">
                <a:srgbClr val="FFFF00"/>
              </a:gs>
              <a:gs pos="91000">
                <a:srgbClr val="7030A0"/>
              </a:gs>
              <a:gs pos="74000">
                <a:srgbClr val="0070C0"/>
              </a:gs>
              <a:gs pos="62000">
                <a:srgbClr val="00B0F0"/>
              </a:gs>
              <a:gs pos="48000">
                <a:srgbClr val="92D050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585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77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78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45476" y="728275"/>
            <a:ext cx="45440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Опыты Резерфорда и планетарная модель атома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73053" y="728275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Постулаты Бора. Модель атома Бора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2928" y="1287379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РЕЗЕРФОРДА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2105025" y="1733550"/>
            <a:ext cx="723900" cy="6667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2324100" y="1882259"/>
            <a:ext cx="790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Прямая соединительная линия 20"/>
          <p:cNvCxnSpPr>
            <a:endCxn id="15" idx="1"/>
          </p:cNvCxnSpPr>
          <p:nvPr/>
        </p:nvCxnSpPr>
        <p:spPr>
          <a:xfrm>
            <a:off x="876300" y="2066925"/>
            <a:ext cx="1447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1676400" y="2066925"/>
            <a:ext cx="647700" cy="504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876300" y="2386284"/>
            <a:ext cx="2438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Полилиния 25"/>
          <p:cNvSpPr/>
          <p:nvPr/>
        </p:nvSpPr>
        <p:spPr>
          <a:xfrm>
            <a:off x="876300" y="1724025"/>
            <a:ext cx="2457450" cy="114300"/>
          </a:xfrm>
          <a:custGeom>
            <a:avLst/>
            <a:gdLst>
              <a:gd name="connsiteX0" fmla="*/ 0 w 2457450"/>
              <a:gd name="connsiteY0" fmla="*/ 114300 h 114300"/>
              <a:gd name="connsiteX1" fmla="*/ 1885950 w 2457450"/>
              <a:gd name="connsiteY1" fmla="*/ 104775 h 114300"/>
              <a:gd name="connsiteX2" fmla="*/ 2457450 w 2457450"/>
              <a:gd name="connsiteY2" fmla="*/ 0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57450" h="114300">
                <a:moveTo>
                  <a:pt x="0" y="114300"/>
                </a:moveTo>
                <a:lnTo>
                  <a:pt x="1885950" y="104775"/>
                </a:lnTo>
                <a:cubicBezTo>
                  <a:pt x="2295525" y="85725"/>
                  <a:pt x="2376487" y="42862"/>
                  <a:pt x="2457450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 стрелкой 27"/>
          <p:cNvCxnSpPr>
            <a:stCxn id="26" idx="2"/>
          </p:cNvCxnSpPr>
          <p:nvPr/>
        </p:nvCxnSpPr>
        <p:spPr>
          <a:xfrm flipV="1">
            <a:off x="3333750" y="1665430"/>
            <a:ext cx="114300" cy="585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94827" y="1925038"/>
                <a:ext cx="830547" cy="3718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ru-RU" i="1" smtClean="0">
                              <a:latin typeface="Cambria Math"/>
                            </a:rPr>
                          </m:ctrlPr>
                        </m:sPre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𝐻𝑒</m:t>
                          </m:r>
                        </m:e>
                      </m:sPre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827" y="1925038"/>
                <a:ext cx="830547" cy="371897"/>
              </a:xfrm>
              <a:prstGeom prst="rect">
                <a:avLst/>
              </a:prstGeom>
              <a:blipFill>
                <a:blip r:embed="rId2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1581150" y="2752608"/>
            <a:ext cx="17716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АТОМ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00050" y="3287483"/>
            <a:ext cx="1019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Электронов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448050" y="3287483"/>
            <a:ext cx="1019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Ядра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 flipH="1">
            <a:off x="1228725" y="3013503"/>
            <a:ext cx="866775" cy="3311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2794066" y="2981209"/>
            <a:ext cx="684832" cy="3193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75101" y="3649542"/>
            <a:ext cx="4356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 из опытов Резерфорда: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Атом имеет ядро, размеры которого малы по сравнению с размерами самого атома.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ядре находится почти вся масса.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Отрицательный заряд электронов распределен по всем объему атома.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43525" y="1371600"/>
            <a:ext cx="43779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ПОСТУЛАТ: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атомная система может находиться только в особых стационарных состояниях, или квантовых состояниях, каждому из которых соответствует определенная энергия; в стационарном состоянии атом не излучает.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343525" y="2209695"/>
            <a:ext cx="43779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ПОСТУЛАТ: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переходе из одного стационарного состояния в другое испускается или поглощается один фотон</a:t>
            </a:r>
            <a:r>
              <a:rPr lang="ru-RU" sz="1200" dirty="0"/>
              <a:t>.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343526" y="2685245"/>
                <a:ext cx="1409700" cy="62273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m:rPr>
                              <m:sty m:val="p"/>
                            </m:rP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v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𝑚𝑛</m:t>
                          </m:r>
                        </m:sub>
                      </m:sSub>
                      <m:r>
                        <a:rPr lang="ru-RU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ru-RU" sz="12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u-RU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12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200" i="1" smtClean="0">
                              <a:latin typeface="Cambria Math" panose="02040503050406030204" pitchFamily="18" charset="0"/>
                            </a:rPr>
                            <m:t>v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𝑚𝑛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ru-RU" sz="12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u-RU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3526" y="2685245"/>
                <a:ext cx="1409700" cy="6227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6806365" y="2717403"/>
            <a:ext cx="2914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и n – номера стационарных состояний или главные квантовые числа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551445" y="3372543"/>
            <a:ext cx="19621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АТОМА БОРА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229225" y="3649542"/>
            <a:ext cx="44917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Водород=ядра(1 протон)+1 электрон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Наименьшая энергия составляет -13,55 эВ(электрон-вольт)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главном состоянии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n=1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водород не излучает энергию.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8111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79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81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45476" y="653562"/>
            <a:ext cx="4544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Испускание и поглощение света атомом.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Кванты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Линейчатые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спектры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73053" y="728275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Радиоактивность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её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виды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2926" y="2819567"/>
            <a:ext cx="44865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КВАНТ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минимальная порция электромагнитного излучения.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596836"/>
              </p:ext>
            </p:extLst>
          </p:nvPr>
        </p:nvGraphicFramePr>
        <p:xfrm>
          <a:off x="334677" y="1288431"/>
          <a:ext cx="4365624" cy="1376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82812">
                  <a:extLst>
                    <a:ext uri="{9D8B030D-6E8A-4147-A177-3AD203B41FA5}">
                      <a16:colId xmlns="" xmlns:a16="http://schemas.microsoft.com/office/drawing/2014/main" val="3830021914"/>
                    </a:ext>
                  </a:extLst>
                </a:gridCol>
                <a:gridCol w="2182812">
                  <a:extLst>
                    <a:ext uri="{9D8B030D-6E8A-4147-A177-3AD203B41FA5}">
                      <a16:colId xmlns="" xmlns:a16="http://schemas.microsoft.com/office/drawing/2014/main" val="33673157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Испускание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Поглощение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414436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Происходит при переходе атома из стационарного состояния с большей энергией в стационарное состояние с меньшей энергии.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Атом, поглощая свет, переходит из низших энергетических уровней в высшие.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75021808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02925" y="3171825"/>
            <a:ext cx="4397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ЛИНЕЙЧАТЫЕ СПЕКТРЫ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-дают вещества в газообразном атомарном состоянии.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14525" y="3708749"/>
            <a:ext cx="1485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ЛИНЕЙЧАТЫЕ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8175" y="4166564"/>
            <a:ext cx="1485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ИСПУСКАНИЯ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75144" y="4138148"/>
            <a:ext cx="1485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ПОГЛОЩЕНИЯ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 rotWithShape="1">
          <a:blip r:embed="rId2"/>
          <a:srcRect t="-1" b="14934"/>
          <a:stretch/>
        </p:blipFill>
        <p:spPr>
          <a:xfrm>
            <a:off x="718118" y="4452495"/>
            <a:ext cx="1196407" cy="269214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3"/>
          <a:srcRect b="8031"/>
          <a:stretch/>
        </p:blipFill>
        <p:spPr>
          <a:xfrm>
            <a:off x="3049869" y="4445044"/>
            <a:ext cx="1227903" cy="284116"/>
          </a:xfrm>
          <a:prstGeom prst="rect">
            <a:avLst/>
          </a:prstGeom>
        </p:spPr>
      </p:pic>
      <p:cxnSp>
        <p:nvCxnSpPr>
          <p:cNvPr id="22" name="Прямая со стрелкой 21"/>
          <p:cNvCxnSpPr>
            <a:stCxn id="15" idx="1"/>
          </p:cNvCxnSpPr>
          <p:nvPr/>
        </p:nvCxnSpPr>
        <p:spPr>
          <a:xfrm flipH="1">
            <a:off x="1504950" y="3847249"/>
            <a:ext cx="409575" cy="2908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3257550" y="3844765"/>
            <a:ext cx="406270" cy="293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260541" y="1288431"/>
            <a:ext cx="44865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РАДИОАКТИВНОСТЬ -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это явление самопроизвольных превращений одних ядер в другие сопровождающихся излучением.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16202" y="1998803"/>
            <a:ext cx="418826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Химические элементы с порядковым номером больше чем 83 радиоактивны.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7" name="Таблица 2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77553059"/>
                  </p:ext>
                </p:extLst>
              </p:nvPr>
            </p:nvGraphicFramePr>
            <p:xfrm>
              <a:off x="5260541" y="2569667"/>
              <a:ext cx="4393080" cy="239158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64360">
                      <a:extLst>
                        <a:ext uri="{9D8B030D-6E8A-4147-A177-3AD203B41FA5}">
                          <a16:colId xmlns="" xmlns:a16="http://schemas.microsoft.com/office/drawing/2014/main" val="2832879993"/>
                        </a:ext>
                      </a:extLst>
                    </a:gridCol>
                    <a:gridCol w="1464360">
                      <a:extLst>
                        <a:ext uri="{9D8B030D-6E8A-4147-A177-3AD203B41FA5}">
                          <a16:colId xmlns="" xmlns:a16="http://schemas.microsoft.com/office/drawing/2014/main" val="2689851564"/>
                        </a:ext>
                      </a:extLst>
                    </a:gridCol>
                    <a:gridCol w="1464360">
                      <a:extLst>
                        <a:ext uri="{9D8B030D-6E8A-4147-A177-3AD203B41FA5}">
                          <a16:colId xmlns="" xmlns:a16="http://schemas.microsoft.com/office/drawing/2014/main" val="3626618135"/>
                        </a:ext>
                      </a:extLst>
                    </a:gridCol>
                  </a:tblGrid>
                  <a:tr h="278308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ru-RU" sz="1200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ТРИ ВИДА ИЗЛУЧЕНИЯ</a:t>
                          </a:r>
                          <a:endParaRPr lang="ru-RU" sz="12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95866684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2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𝛼</m:t>
                                </m:r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−лучи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𝛽</m:t>
                                </m:r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−лучи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𝛾</m:t>
                                </m:r>
                                <m:r>
                                  <a:rPr lang="ru-RU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−лучи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43538799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1899г. Резерфорд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1899г. Беккерель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1895</a:t>
                          </a:r>
                          <a:r>
                            <a:rPr lang="ru-RU" sz="12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г.</a:t>
                          </a:r>
                          <a:r>
                            <a:rPr lang="ru-RU" sz="12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Рентген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59109858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Поток ядер гелия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Поток быстрых электронов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Электромагнитная волна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317677483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МП</a:t>
                          </a:r>
                          <a:r>
                            <a:rPr lang="ru-RU" sz="12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слабо отклоняется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МП сильно отклоняется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МП не отклоняется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367806169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Зашита: лист бумаги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Зашита: алюминий 10 мм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Зашита: свинец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8280799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7" name="Таблица 2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77553059"/>
                  </p:ext>
                </p:extLst>
              </p:nvPr>
            </p:nvGraphicFramePr>
            <p:xfrm>
              <a:off x="5260541" y="2569667"/>
              <a:ext cx="4393080" cy="239158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64360">
                      <a:extLst>
                        <a:ext uri="{9D8B030D-6E8A-4147-A177-3AD203B41FA5}">
                          <a16:colId xmlns:a16="http://schemas.microsoft.com/office/drawing/2014/main" val="2832879993"/>
                        </a:ext>
                      </a:extLst>
                    </a:gridCol>
                    <a:gridCol w="1464360">
                      <a:extLst>
                        <a:ext uri="{9D8B030D-6E8A-4147-A177-3AD203B41FA5}">
                          <a16:colId xmlns:a16="http://schemas.microsoft.com/office/drawing/2014/main" val="2689851564"/>
                        </a:ext>
                      </a:extLst>
                    </a:gridCol>
                    <a:gridCol w="1464360">
                      <a:extLst>
                        <a:ext uri="{9D8B030D-6E8A-4147-A177-3AD203B41FA5}">
                          <a16:colId xmlns:a16="http://schemas.microsoft.com/office/drawing/2014/main" val="3626618135"/>
                        </a:ext>
                      </a:extLst>
                    </a:gridCol>
                  </a:tblGrid>
                  <a:tr h="278308"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lang="ru-RU" sz="1200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ТРИ ВИДА ИЗЛУЧЕНИЯ</a:t>
                          </a:r>
                          <a:endParaRPr lang="ru-RU" sz="12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5866684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4"/>
                          <a:stretch>
                            <a:fillRect l="-415" t="-77049" r="-200415" b="-4819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4"/>
                          <a:stretch>
                            <a:fillRect l="-100833" t="-77049" r="-101250" b="-4819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4"/>
                          <a:stretch>
                            <a:fillRect l="-200000" t="-77049" r="-830" b="-4819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538799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1899г. Резерфорд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1899г. Беккерель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1895</a:t>
                          </a:r>
                          <a:r>
                            <a:rPr lang="ru-RU" sz="12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г.</a:t>
                          </a:r>
                          <a:r>
                            <a:rPr lang="ru-RU" sz="12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Рентген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91098587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Поток ядер гелия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Поток быстрых электронов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Электромагнитная волна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76774839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МП</a:t>
                          </a:r>
                          <a:r>
                            <a:rPr lang="ru-RU" sz="12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слабо отклоняется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МП сильно отклоняется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МП не отклоняется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78061696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Зашита: лист бумаги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Зашита: алюминий 10 мм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Зашита: свинец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2807999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763937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82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83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45476" y="717017"/>
            <a:ext cx="45440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Строение атомного ядра. Нуклонная модель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73053" y="728275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Радиоактивные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превращения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Изотопы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2926" y="1203660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ЯДРО = НУКЛОНЫ = ПРОТОНЫ + НЕЙТРОНЫ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59703" y="1513437"/>
                <a:ext cx="847725" cy="65729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ru-RU" sz="3600" i="1" smtClean="0">
                              <a:latin typeface="Cambria Math"/>
                            </a:rPr>
                          </m:ctrlPr>
                        </m:sPrePr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  <m:sup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p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sPre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703" y="1513437"/>
                <a:ext cx="847725" cy="6572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1514475" y="1494131"/>
            <a:ext cx="3458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–число нуклонов у ядре(массовое число) 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–число протонов (порядковый номер) </a:t>
            </a:r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число нейтронов (N = A – Z)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514475" y="2211148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МАССА ЯДРА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010644" y="2432214"/>
                <a:ext cx="2684061" cy="100226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я</m:t>
                          </m:r>
                        </m:sub>
                      </m:sSub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р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р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b="0" i="0" smtClean="0">
                          <a:latin typeface="Cambria Math" panose="02040503050406030204" pitchFamily="18" charset="0"/>
                        </a:rPr>
                        <m:t>1,67</m:t>
                      </m:r>
                      <m:r>
                        <a:rPr 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ru-RU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−27</m:t>
                          </m:r>
                        </m:sup>
                      </m:sSup>
                      <m:r>
                        <a:rPr 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кг</m:t>
                      </m:r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1,672</m:t>
                      </m:r>
                      <m:r>
                        <a:rPr 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ru-RU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−27</m:t>
                          </m:r>
                        </m:sup>
                      </m:sSup>
                      <m:r>
                        <a:rPr 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кг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644" y="2432214"/>
                <a:ext cx="2684061" cy="10022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1543054" y="3378543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ЗАРЯД ЯДРА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983565" y="3634593"/>
                <a:ext cx="2684061" cy="701602"/>
              </a:xfrm>
              <a:prstGeom prst="rect">
                <a:avLst/>
              </a:prstGeom>
              <a:noFill/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я</m:t>
                          </m:r>
                        </m:sub>
                      </m:sSub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р</m:t>
                          </m:r>
                        </m:sub>
                      </m:sSub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р</m:t>
                          </m:r>
                        </m:sub>
                      </m:sSub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b="0" i="0" smtClean="0">
                          <a:latin typeface="Cambria Math" panose="02040503050406030204" pitchFamily="18" charset="0"/>
                        </a:rPr>
                        <m:t>1,6</m:t>
                      </m:r>
                      <m:r>
                        <a:rPr 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ru-RU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ru-R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19</m:t>
                          </m:r>
                        </m:sup>
                      </m:sSup>
                      <m:r>
                        <a:rPr 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Кл</m:t>
                      </m:r>
                    </m:oMath>
                  </m:oMathPara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565" y="3634593"/>
                <a:ext cx="2684061" cy="701602"/>
              </a:xfrm>
              <a:prstGeom prst="rect">
                <a:avLst/>
              </a:prstGeom>
              <a:blipFill>
                <a:blip r:embed="rId4"/>
                <a:stretch>
                  <a:fillRect b="-1709"/>
                </a:stretch>
              </a:blipFill>
              <a:ln w="9525" cap="flat" cmpd="sng" algn="ctr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5379750" y="1206524"/>
            <a:ext cx="32480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ИЗОТОПЫ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одинаковые Z и разные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86422" y="1919832"/>
            <a:ext cx="2276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АЛЬФА-РАСПАД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786347" y="2234269"/>
                <a:ext cx="3181350" cy="3747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ru-RU" i="1" smtClean="0">
                              <a:latin typeface="Cambria Math"/>
                            </a:rPr>
                          </m:ctrlPr>
                        </m:sPre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sPre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ru-RU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𝐻𝑒</m:t>
                          </m:r>
                        </m:e>
                      </m:sPre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sPre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sPre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6347" y="2234269"/>
                <a:ext cx="3181350" cy="374718"/>
              </a:xfrm>
              <a:prstGeom prst="rect">
                <a:avLst/>
              </a:prstGeom>
              <a:blipFill>
                <a:blip r:embed="rId5"/>
                <a:stretch>
                  <a:fillRect b="-16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6386422" y="2678804"/>
            <a:ext cx="2276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БЕТА-РАСПАД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786347" y="2993984"/>
                <a:ext cx="3181350" cy="3747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ru-RU" i="1" smtClean="0">
                              <a:latin typeface="Cambria Math"/>
                            </a:rPr>
                          </m:ctrlPr>
                        </m:sPre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sPre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ru-RU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</m:sPre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sPre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sPre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6347" y="2993984"/>
                <a:ext cx="3181350" cy="37471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6136840" y="3517042"/>
            <a:ext cx="2765879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ГАММА-РАСПАД не существует!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379750" y="1510398"/>
                <a:ext cx="3514556" cy="280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Пример: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ru-RU" sz="1200" i="1" smtClean="0">
                            <a:latin typeface="Cambria Math"/>
                          </a:rPr>
                        </m:ctrlPr>
                      </m:sPrePr>
                      <m:sub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sPre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-протий;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ru-RU" sz="1200" i="1" smtClean="0">
                            <a:latin typeface="Cambria Math"/>
                          </a:rPr>
                        </m:ctrlPr>
                      </m:sPrePr>
                      <m:sub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  <m:e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Н</m:t>
                        </m:r>
                      </m:e>
                    </m:sPre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-дейтерий;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ru-RU" sz="1200" i="1" smtClean="0">
                            <a:latin typeface="Cambria Math"/>
                          </a:rPr>
                        </m:ctrlPr>
                      </m:sPrePr>
                      <m:sub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  <m:e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Н</m:t>
                        </m:r>
                      </m:e>
                    </m:sPre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-тритий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9750" y="1510398"/>
                <a:ext cx="3514556" cy="280077"/>
              </a:xfrm>
              <a:prstGeom prst="rect">
                <a:avLst/>
              </a:prstGeom>
              <a:blipFill>
                <a:blip r:embed="rId7"/>
                <a:stretch>
                  <a:fillRect l="-174" b="-173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61474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85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87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0" y="739515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полураспада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2928" y="1287379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ПОЛУРАСПАДА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время, в течении которого распадается половина начального числа радиоактивных атомов.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80870" y="647182"/>
            <a:ext cx="4544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Ядерные реакции. Законы сохранения зарядового и массового чисел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35242" y="1901444"/>
                <a:ext cx="3080084" cy="11652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skw"/>
                              <m:ctrlPr>
                                <a:rPr lang="en-US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количество атомов после распада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количество атомов до распада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время, с</a:t>
                </a:r>
                <a:endPara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T-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период полураспада, с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5242" y="1901444"/>
                <a:ext cx="3080084" cy="1165255"/>
              </a:xfrm>
              <a:prstGeom prst="rect">
                <a:avLst/>
              </a:prstGeom>
              <a:blipFill>
                <a:blip r:embed="rId2"/>
                <a:stretch>
                  <a:fillRect l="-198" t="-34555" b="-31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195772" y="1287379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ЯДЕРНЫЕ РЕАКЦИИ 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атомных ядер при взаимодействии их с элементарными частицами или с другими ядрами.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50597" y="2022406"/>
            <a:ext cx="4319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ЗАКОНЫ СОХРАНЕНИЯ ЗАРЯДОВОГО И МАССОВОГО ЧИСЕЛ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250597" y="2527120"/>
                <a:ext cx="2571016" cy="3766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ru-RU" i="1" smtClean="0">
                              <a:latin typeface="Cambria Math"/>
                            </a:rPr>
                          </m:ctrlPr>
                        </m:sPre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88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226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𝑅𝑎</m:t>
                          </m:r>
                        </m:e>
                      </m:sPre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ru-RU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86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222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𝑅𝑛</m:t>
                          </m:r>
                        </m:e>
                      </m:sPre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sPrePr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𝐻𝑒</m:t>
                          </m:r>
                        </m:e>
                      </m:sPre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0597" y="2527120"/>
                <a:ext cx="2571016" cy="376642"/>
              </a:xfrm>
              <a:prstGeom prst="rect">
                <a:avLst/>
              </a:prstGeom>
              <a:blipFill>
                <a:blip r:embed="rId3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5344259" y="3004890"/>
            <a:ext cx="413311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Сумма массовых чисел продуктов распада равна заряду исходного ядра.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071141" y="2492661"/>
            <a:ext cx="1170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226=222+4</a:t>
            </a: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88=86+2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9912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88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8492" y="728275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 связи атомных ядер. Связь массы и энергии</a:t>
            </a: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2928" y="1287379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 СВЯЗИ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энергия, необходимая для расщепления ядра на отдельные нуклоны или энергия, которая выделяется при образовании ядер из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нуклонов.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30467" y="1951886"/>
                <a:ext cx="3080084" cy="15165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р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я</m:t>
                          </m:r>
                        </m:sub>
                      </m:sSub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дефект массы, кг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масса протона, кг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масса нейтрона, кг</a:t>
                </a:r>
                <a:endPara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я</m:t>
                        </m:r>
                      </m:sub>
                    </m:sSub>
                  </m:oMath>
                </a14:m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масса ядра, кг</a:t>
                </a:r>
              </a:p>
              <a:p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𝑁</m:t>
                    </m:r>
                    <m:r>
                      <a:rPr lang="en-US" sz="12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количество нейтронов</a:t>
                </a:r>
                <a:endPara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𝑍</m:t>
                    </m:r>
                    <m:r>
                      <a:rPr lang="en-US" sz="12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количество протонов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467" y="1951886"/>
                <a:ext cx="3080084" cy="1516505"/>
              </a:xfrm>
              <a:prstGeom prst="rect">
                <a:avLst/>
              </a:prstGeom>
              <a:blipFill>
                <a:blip r:embed="rId2"/>
                <a:stretch>
                  <a:fillRect b="-241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4973053" y="728275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Реакции синтеза и деления ядер. Источники энергии Солнца и звёзд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04950" y="3516138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 СВЯЗИ ЯДРА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130467" y="3808796"/>
                <a:ext cx="2562726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ru-RU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энергия, Дж(эВ)</a:t>
                </a:r>
                <a:endPara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1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скорость света в квадрате, м/с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467" y="3808796"/>
                <a:ext cx="2562726" cy="738664"/>
              </a:xfrm>
              <a:prstGeom prst="rect">
                <a:avLst/>
              </a:prstGeom>
              <a:blipFill>
                <a:blip r:embed="rId3"/>
                <a:stretch>
                  <a:fillRect b="-57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293671"/>
              </p:ext>
            </p:extLst>
          </p:nvPr>
        </p:nvGraphicFramePr>
        <p:xfrm>
          <a:off x="5267324" y="1287379"/>
          <a:ext cx="4340226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0113">
                  <a:extLst>
                    <a:ext uri="{9D8B030D-6E8A-4147-A177-3AD203B41FA5}">
                      <a16:colId xmlns="" xmlns:a16="http://schemas.microsoft.com/office/drawing/2014/main" val="3189944436"/>
                    </a:ext>
                  </a:extLst>
                </a:gridCol>
                <a:gridCol w="2170113">
                  <a:extLst>
                    <a:ext uri="{9D8B030D-6E8A-4147-A177-3AD203B41FA5}">
                      <a16:colId xmlns="" xmlns:a16="http://schemas.microsoft.com/office/drawing/2014/main" val="3452006688"/>
                    </a:ext>
                  </a:extLst>
                </a:gridCol>
              </a:tblGrid>
              <a:tr h="255671"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+mn-cs"/>
                        </a:rPr>
                        <a:t>Реакции синтеза и деления ядер. 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00257647"/>
                  </a:ext>
                </a:extLst>
              </a:tr>
              <a:tr h="21947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Реакция синтеза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Реакция деления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55903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 ядра из менее массивных ядер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Расщепление ядра на менее массивные ядра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02826858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399087" y="2906588"/>
            <a:ext cx="40767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ИСТОЧНИКИ ЭНЕРГИИ СОЛНЦА И ЗВЁЗД</a:t>
            </a:r>
            <a:endParaRPr lang="ru-RU" dirty="0" smtClean="0"/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Главным источником энергии на нашей плане является СОЛНЦЕ.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Солнце состоит на 70 % из водорода.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Солнце происходят термоядерные реакции синтеза.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95770" y="2369071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ТЕРМОЯДЕРНАЯ РЕАКЦИЯ -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реакции между лёгкими атомными ядрами, которые протекают при высоких температур.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8246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8492" y="728275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 связи атомных ядер. Связь массы и энергии</a:t>
            </a: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50892" y="728274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урока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Блок-схема: процесс 8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КРАС</a:t>
            </a:r>
            <a:endParaRPr lang="ru-RU" dirty="0"/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5125453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4973053" y="718747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урока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511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02928" y="728275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Равномерное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прямолинейное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73053" y="633710"/>
            <a:ext cx="4874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Неравномерное прямолинейное движение. Средняя и мгновенная скорость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Блок-схема: процесс 12"/>
              <p:cNvSpPr/>
              <p:nvPr/>
            </p:nvSpPr>
            <p:spPr>
              <a:xfrm>
                <a:off x="5021280" y="1118211"/>
                <a:ext cx="4622365" cy="5570896"/>
              </a:xfrm>
              <a:prstGeom prst="flowChartProcess">
                <a:avLst/>
              </a:prstGeom>
              <a:pattFill prst="dotGrid">
                <a:fgClr>
                  <a:schemeClr val="accent1">
                    <a:lumMod val="40000"/>
                    <a:lumOff val="60000"/>
                  </a:schemeClr>
                </a:fgClr>
                <a:bgClr>
                  <a:schemeClr val="bg1"/>
                </a:bgClr>
              </a:patt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ср</m:t>
                              </m:r>
                            </m:sub>
                          </m:sSub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…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…</m:t>
                          </m:r>
                        </m:den>
                      </m:f>
                    </m:oMath>
                  </m:oMathPara>
                </a14:m>
                <a:endParaRPr lang="ru-RU"/>
              </a:p>
            </p:txBody>
          </p:sp>
        </mc:Choice>
        <mc:Fallback xmlns="">
          <p:sp>
            <p:nvSpPr>
              <p:cNvPr id="13" name="Блок-схема: процесс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1280" y="1118211"/>
                <a:ext cx="4622365" cy="5570896"/>
              </a:xfrm>
              <a:prstGeom prst="flowChartProcess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02928" y="1287379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РАВНОМЕРНОЕ ПРЯМОЛИНЕЙНОЕ ДВИЖЕНИЕ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движение, при котором тело за любые промежутки времени совершает одинаковое перемещение.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3514" y="1924354"/>
                <a:ext cx="3080084" cy="1262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скорость, м/с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перемещение, м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время, </a:t>
                </a:r>
                <a14:m>
                  <m:oMath xmlns:m="http://schemas.openxmlformats.org/officeDocument/2006/math">
                    <m:r>
                      <a:rPr lang="ru-RU" sz="1200" i="1" smtClean="0">
                        <a:latin typeface="Cambria Math" panose="02040503050406030204" pitchFamily="18" charset="0"/>
                      </a:rPr>
                      <m:t>с</m:t>
                    </m:r>
                  </m:oMath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14" y="1924354"/>
                <a:ext cx="3080084" cy="1262333"/>
              </a:xfrm>
              <a:prstGeom prst="rect">
                <a:avLst/>
              </a:prstGeom>
              <a:blipFill>
                <a:blip r:embed="rId3"/>
                <a:stretch>
                  <a:fillRect b="-9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88768" y="3279604"/>
                <a:ext cx="3668232" cy="408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200" b="0" i="1" smtClean="0">
                          <a:latin typeface="Cambria Math" panose="02040503050406030204" pitchFamily="18" charset="0"/>
                        </a:rPr>
                        <m:t>36 </m:t>
                      </m:r>
                      <m:f>
                        <m:fPr>
                          <m:ctrlPr>
                            <a:rPr lang="ru-RU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1200" b="0" i="1" smtClean="0">
                              <a:latin typeface="Cambria Math" panose="02040503050406030204" pitchFamily="18" charset="0"/>
                            </a:rPr>
                            <m:t>км</m:t>
                          </m:r>
                        </m:num>
                        <m:den>
                          <m:r>
                            <a:rPr lang="ru-RU" sz="1200" b="0" i="1" smtClean="0">
                              <a:latin typeface="Cambria Math" panose="02040503050406030204" pitchFamily="18" charset="0"/>
                            </a:rPr>
                            <m:t>ч</m:t>
                          </m:r>
                        </m:den>
                      </m:f>
                      <m:r>
                        <a:rPr lang="ru-RU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→10 </m:t>
                      </m:r>
                      <m:f>
                        <m:fPr>
                          <m:ctrlPr>
                            <a:rPr lang="ru-RU" sz="12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м</m:t>
                          </m:r>
                        </m:num>
                        <m:den>
                          <m:r>
                            <a:rPr lang="ru-RU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с</m:t>
                          </m:r>
                        </m:den>
                      </m:f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768" y="3279604"/>
                <a:ext cx="3668232" cy="4087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Выгнутая вниз стрелка 13"/>
          <p:cNvSpPr/>
          <p:nvPr/>
        </p:nvSpPr>
        <p:spPr>
          <a:xfrm>
            <a:off x="2389238" y="3646570"/>
            <a:ext cx="575187" cy="125780"/>
          </a:xfrm>
          <a:prstGeom prst="curvedUp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ыгнутая вниз стрелка 14"/>
          <p:cNvSpPr/>
          <p:nvPr/>
        </p:nvSpPr>
        <p:spPr>
          <a:xfrm rot="10800000">
            <a:off x="2381863" y="3189620"/>
            <a:ext cx="575187" cy="125780"/>
          </a:xfrm>
          <a:prstGeom prst="curvedUp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40858" y="3765160"/>
            <a:ext cx="8849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:3,6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40858" y="2932516"/>
            <a:ext cx="8849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·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3,6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3336732" y="1999424"/>
            <a:ext cx="1235993" cy="953315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единительная линия 19"/>
          <p:cNvCxnSpPr>
            <a:stCxn id="18" idx="1"/>
            <a:endCxn id="18" idx="5"/>
          </p:cNvCxnSpPr>
          <p:nvPr/>
        </p:nvCxnSpPr>
        <p:spPr>
          <a:xfrm>
            <a:off x="3645730" y="2476082"/>
            <a:ext cx="61799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8" idx="3"/>
          </p:cNvCxnSpPr>
          <p:nvPr/>
        </p:nvCxnSpPr>
        <p:spPr>
          <a:xfrm flipH="1" flipV="1">
            <a:off x="3954728" y="2476081"/>
            <a:ext cx="1" cy="4766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773606" y="2112242"/>
                <a:ext cx="381448" cy="4047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3606" y="2112242"/>
                <a:ext cx="381448" cy="404791"/>
              </a:xfrm>
              <a:prstGeom prst="rect">
                <a:avLst/>
              </a:prstGeom>
              <a:blipFill>
                <a:blip r:embed="rId5"/>
                <a:stretch>
                  <a:fillRect t="-22388" r="-317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520803" y="2541797"/>
                <a:ext cx="3814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0803" y="2541797"/>
                <a:ext cx="381448" cy="369332"/>
              </a:xfrm>
              <a:prstGeom prst="rect">
                <a:avLst/>
              </a:prstGeom>
              <a:blipFill>
                <a:blip r:embed="rId6"/>
                <a:stretch>
                  <a:fillRect t="-22951" r="-306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945127" y="2545718"/>
                <a:ext cx="3814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5127" y="2545718"/>
                <a:ext cx="38144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622884" y="2096169"/>
                <a:ext cx="851347" cy="4047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2884" y="2096169"/>
                <a:ext cx="851347" cy="404791"/>
              </a:xfrm>
              <a:prstGeom prst="rect">
                <a:avLst/>
              </a:prstGeom>
              <a:blipFill>
                <a:blip r:embed="rId8"/>
                <a:stretch>
                  <a:fillRect t="-22727" r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015169" y="1721901"/>
                <a:ext cx="872107" cy="6845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acc>
                        </m:num>
                        <m:den>
                          <m:acc>
                            <m:accPr>
                              <m:chr m:val="⃗"/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5169" y="1721901"/>
                <a:ext cx="872107" cy="68454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Прямая со стрелкой 28"/>
          <p:cNvCxnSpPr>
            <a:stCxn id="23" idx="1"/>
            <a:endCxn id="26" idx="3"/>
          </p:cNvCxnSpPr>
          <p:nvPr/>
        </p:nvCxnSpPr>
        <p:spPr>
          <a:xfrm flipH="1" flipV="1">
            <a:off x="3474231" y="2298565"/>
            <a:ext cx="299375" cy="160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 flipV="1">
            <a:off x="4379053" y="2306601"/>
            <a:ext cx="30060" cy="361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020726" y="4199860"/>
                <a:ext cx="324300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Уравнение координаты тела:    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12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𝑣𝑡</m:t>
                    </m:r>
                  </m:oMath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726" y="4199860"/>
                <a:ext cx="3243001" cy="276999"/>
              </a:xfrm>
              <a:prstGeom prst="rect">
                <a:avLst/>
              </a:prstGeom>
              <a:blipFill>
                <a:blip r:embed="rId10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7" name="Таблица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229981"/>
              </p:ext>
            </p:extLst>
          </p:nvPr>
        </p:nvGraphicFramePr>
        <p:xfrm>
          <a:off x="302928" y="4496038"/>
          <a:ext cx="4429125" cy="18065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6375">
                  <a:extLst>
                    <a:ext uri="{9D8B030D-6E8A-4147-A177-3AD203B41FA5}">
                      <a16:colId xmlns="" xmlns:a16="http://schemas.microsoft.com/office/drawing/2014/main" val="1345522743"/>
                    </a:ext>
                  </a:extLst>
                </a:gridCol>
                <a:gridCol w="1476375">
                  <a:extLst>
                    <a:ext uri="{9D8B030D-6E8A-4147-A177-3AD203B41FA5}">
                      <a16:colId xmlns="" xmlns:a16="http://schemas.microsoft.com/office/drawing/2014/main" val="478168589"/>
                    </a:ext>
                  </a:extLst>
                </a:gridCol>
                <a:gridCol w="1476375">
                  <a:extLst>
                    <a:ext uri="{9D8B030D-6E8A-4147-A177-3AD203B41FA5}">
                      <a16:colId xmlns="" xmlns:a16="http://schemas.microsoft.com/office/drawing/2014/main" val="1598368393"/>
                    </a:ext>
                  </a:extLst>
                </a:gridCol>
              </a:tblGrid>
              <a:tr h="28243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График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пути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График координаты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График скорости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628003687"/>
                  </a:ext>
                </a:extLst>
              </a:tr>
              <a:tr h="15240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80127049"/>
                  </a:ext>
                </a:extLst>
              </a:tr>
            </a:tbl>
          </a:graphicData>
        </a:graphic>
      </p:graphicFrame>
      <p:cxnSp>
        <p:nvCxnSpPr>
          <p:cNvPr id="39" name="Прямая со стрелкой 38"/>
          <p:cNvCxnSpPr/>
          <p:nvPr/>
        </p:nvCxnSpPr>
        <p:spPr>
          <a:xfrm flipV="1">
            <a:off x="602901" y="4988349"/>
            <a:ext cx="0" cy="9301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5400000" flipV="1">
            <a:off x="1067966" y="5453414"/>
            <a:ext cx="0" cy="9301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V="1">
            <a:off x="2101780" y="4988349"/>
            <a:ext cx="0" cy="9301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rot="5400000" flipV="1">
            <a:off x="2566845" y="5453414"/>
            <a:ext cx="0" cy="9301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V="1">
            <a:off x="3565490" y="5035241"/>
            <a:ext cx="0" cy="9301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rot="5400000" flipV="1">
            <a:off x="4030555" y="5083299"/>
            <a:ext cx="0" cy="9301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23514" y="4840260"/>
                <a:ext cx="39185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14" y="4840260"/>
                <a:ext cx="391858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787223" y="4830670"/>
                <a:ext cx="39185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7223" y="4830670"/>
                <a:ext cx="391858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337102" y="5889008"/>
                <a:ext cx="39185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102" y="5889008"/>
                <a:ext cx="391858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865282" y="5889008"/>
                <a:ext cx="39185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5282" y="5889008"/>
                <a:ext cx="391858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333237" y="5513563"/>
                <a:ext cx="39185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3237" y="5513563"/>
                <a:ext cx="391858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253872" y="4812326"/>
                <a:ext cx="39185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3872" y="4812326"/>
                <a:ext cx="391858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Прямая соединительная линия 51"/>
          <p:cNvCxnSpPr/>
          <p:nvPr/>
        </p:nvCxnSpPr>
        <p:spPr>
          <a:xfrm flipV="1">
            <a:off x="602901" y="5652062"/>
            <a:ext cx="209090" cy="26641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811991" y="5652062"/>
            <a:ext cx="41822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V="1">
            <a:off x="2108726" y="5658857"/>
            <a:ext cx="209090" cy="26641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317816" y="5658857"/>
            <a:ext cx="41822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3565490" y="5248549"/>
            <a:ext cx="41822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3983710" y="5538276"/>
            <a:ext cx="41822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155756" y="1288526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ПРЯМОЛИНЕЙНОЕ НЕРАВНОМЕРНОЕ ДВИЖЕНИЕ-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движение, при котором тело за равные промежутки времени совершает разное перемещение.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261338" y="4804408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Мгновенная скорость–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скорость тела в данный момент времени или в данной точки траектории.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725912" y="2525656"/>
                <a:ext cx="3080084" cy="664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ср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…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…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5912" y="2525656"/>
                <a:ext cx="3080084" cy="66499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5" name="Прямая соединительная линия 64"/>
          <p:cNvCxnSpPr/>
          <p:nvPr/>
        </p:nvCxnSpPr>
        <p:spPr>
          <a:xfrm>
            <a:off x="5638147" y="3765160"/>
            <a:ext cx="778669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6363753" y="3765160"/>
            <a:ext cx="77866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824738" y="3495351"/>
                <a:ext cx="35242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4738" y="3495351"/>
                <a:ext cx="352425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569017" y="3484049"/>
                <a:ext cx="35242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9017" y="3484049"/>
                <a:ext cx="352425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757775" y="3800056"/>
                <a:ext cx="121195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/2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7775" y="3800056"/>
                <a:ext cx="1211955" cy="276999"/>
              </a:xfrm>
              <a:prstGeom prst="rect">
                <a:avLst/>
              </a:prstGeom>
              <a:blipFill>
                <a:blip r:embed="rId20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1" name="Прямая соединительная линия 70"/>
          <p:cNvCxnSpPr/>
          <p:nvPr/>
        </p:nvCxnSpPr>
        <p:spPr>
          <a:xfrm>
            <a:off x="7583015" y="3760583"/>
            <a:ext cx="778669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8308621" y="3760583"/>
            <a:ext cx="77866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7769606" y="3490774"/>
                <a:ext cx="35242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9606" y="3490774"/>
                <a:ext cx="352425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8513885" y="3479472"/>
                <a:ext cx="35242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3885" y="3479472"/>
                <a:ext cx="352425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7702643" y="3795479"/>
                <a:ext cx="121195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/2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2643" y="3795479"/>
                <a:ext cx="1211955" cy="276999"/>
              </a:xfrm>
              <a:prstGeom prst="rect">
                <a:avLst/>
              </a:prstGeom>
              <a:blipFill>
                <a:blip r:embed="rId23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5726025" y="4199860"/>
                <a:ext cx="1221241" cy="46942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u-RU" sz="1200" i="1">
                                  <a:latin typeface="Cambria Math" panose="02040503050406030204" pitchFamily="18" charset="0"/>
                                </a:rPr>
                                <m:t>ср</m:t>
                              </m:r>
                            </m:sub>
                          </m:sSub>
                        </m:e>
                      </m:acc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6025" y="4199860"/>
                <a:ext cx="1221241" cy="469424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7772129" y="4185483"/>
                <a:ext cx="1221241" cy="426527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u-RU" sz="1200" i="1">
                                  <a:latin typeface="Cambria Math" panose="02040503050406030204" pitchFamily="18" charset="0"/>
                                </a:rPr>
                                <m:t>ср</m:t>
                              </m:r>
                            </m:sub>
                          </m:sSub>
                        </m:e>
                      </m:acc>
                      <m:r>
                        <a:rPr lang="en-US" sz="1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12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129" y="4185483"/>
                <a:ext cx="1221241" cy="426527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Box 77"/>
          <p:cNvSpPr txBox="1"/>
          <p:nvPr/>
        </p:nvSpPr>
        <p:spPr>
          <a:xfrm>
            <a:off x="5308156" y="2151824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скорость 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пути, пройденного материальной точки к промежутку времени.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6416816" y="5396637"/>
                <a:ext cx="2273281" cy="618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ср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6816" y="5396637"/>
                <a:ext cx="2273281" cy="618246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3689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5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</a:t>
            </a: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2928" y="728275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Прямолинейное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равноускоренное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движение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Ускорение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73053" y="633710"/>
            <a:ext cx="4874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Скорость прямолинейного равноускоренного движения. График скорости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2928" y="2020804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УСКОРЕНИЕ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векторная величина, равная отношению скорости к времени.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82842" y="2482469"/>
                <a:ext cx="3080084" cy="12374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acc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acc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ускорение,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ru-RU" sz="12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1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м</m:t>
                        </m:r>
                      </m:num>
                      <m:den>
                        <m:sSup>
                          <m:sSupPr>
                            <m:ctrlPr>
                              <a:rPr lang="ru-RU" sz="12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sz="1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с</m:t>
                            </m:r>
                          </m:e>
                          <m:sup>
                            <m:r>
                              <a:rPr lang="ru-RU" sz="1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ru-RU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скорость, м/с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время, </a:t>
                </a:r>
                <a14:m>
                  <m:oMath xmlns:m="http://schemas.openxmlformats.org/officeDocument/2006/math">
                    <m:r>
                      <a:rPr lang="ru-RU" sz="1200" i="1" smtClean="0">
                        <a:latin typeface="Cambria Math" panose="02040503050406030204" pitchFamily="18" charset="0"/>
                      </a:rPr>
                      <m:t>с</m:t>
                    </m:r>
                  </m:oMath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842" y="2482469"/>
                <a:ext cx="3080084" cy="123745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35023" y="3733396"/>
                <a:ext cx="3764933" cy="276999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ru-RU" sz="1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м</m:t>
                        </m:r>
                      </m:num>
                      <m:den>
                        <m:sSup>
                          <m:sSupPr>
                            <m:ctrlPr>
                              <a:rPr lang="ru-RU" sz="12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1200" b="0" i="1" smtClean="0">
                                <a:latin typeface="Cambria Math" panose="02040503050406030204" pitchFamily="18" charset="0"/>
                              </a:rPr>
                              <m:t>с</m:t>
                            </m:r>
                          </m:e>
                          <m:sup>
                            <m:r>
                              <a:rPr lang="ru-RU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ru-RU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тело за 1 с изменяет свою скорость на 1 м/с.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23" y="3733396"/>
                <a:ext cx="3764933" cy="276999"/>
              </a:xfrm>
              <a:prstGeom prst="rect">
                <a:avLst/>
              </a:prstGeom>
              <a:blipFill>
                <a:blip r:embed="rId3"/>
                <a:stretch>
                  <a:fillRect t="-85417" b="-137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302928" y="1367397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ПРЯМОЛИНЕЙНОЕ РАВНОУСКОРЕННОЕ ДВИЖЕНИЕ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движение при котором за равные промежутки времени скорость изменяется одинаково.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67325" y="1367397"/>
            <a:ext cx="4381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Скорость прямолинейного равноускоренного движения.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248275" y="1895475"/>
                <a:ext cx="1666875" cy="36933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ru-RU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acc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8275" y="1895475"/>
                <a:ext cx="1666875" cy="369332"/>
              </a:xfrm>
              <a:prstGeom prst="rect">
                <a:avLst/>
              </a:prstGeom>
              <a:blipFill>
                <a:blip r:embed="rId4"/>
                <a:stretch>
                  <a:fillRect t="-20635" r="-7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Стрелка вправо 16"/>
          <p:cNvSpPr/>
          <p:nvPr/>
        </p:nvSpPr>
        <p:spPr>
          <a:xfrm>
            <a:off x="6915150" y="1996393"/>
            <a:ext cx="1200150" cy="156258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134225" y="1657868"/>
                <a:ext cx="8763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4225" y="1657868"/>
                <a:ext cx="87630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115300" y="1889901"/>
                <a:ext cx="1428750" cy="36933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5300" y="1889901"/>
                <a:ext cx="1428750" cy="369332"/>
              </a:xfrm>
              <a:prstGeom prst="rect">
                <a:avLst/>
              </a:prstGeom>
              <a:blipFill>
                <a:blip r:embed="rId6"/>
                <a:stretch>
                  <a:fillRect t="-206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6553200" y="2511512"/>
            <a:ext cx="2647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ГРАФИКИ СКОРОСТИ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flipV="1">
            <a:off x="5673725" y="2887183"/>
            <a:ext cx="0" cy="1460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 flipV="1">
            <a:off x="6403975" y="3617433"/>
            <a:ext cx="0" cy="1460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5673725" y="4836485"/>
            <a:ext cx="0" cy="1460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 flipV="1">
            <a:off x="6403975" y="4918149"/>
            <a:ext cx="0" cy="1460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99151" y="2715904"/>
                <a:ext cx="8035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9151" y="2715904"/>
                <a:ext cx="803506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873157" y="5382069"/>
                <a:ext cx="8035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3157" y="5382069"/>
                <a:ext cx="803506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926675" y="4400124"/>
                <a:ext cx="8035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6675" y="4400124"/>
                <a:ext cx="803506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26447" y="4593613"/>
                <a:ext cx="8035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6447" y="4593613"/>
                <a:ext cx="803506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Прямая соединительная линия 30"/>
          <p:cNvCxnSpPr/>
          <p:nvPr/>
        </p:nvCxnSpPr>
        <p:spPr>
          <a:xfrm flipV="1">
            <a:off x="5673725" y="3299192"/>
            <a:ext cx="1252950" cy="42073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5673725" y="3719924"/>
            <a:ext cx="1241425" cy="2871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5673725" y="5228373"/>
            <a:ext cx="1252950" cy="42073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5673725" y="5649105"/>
            <a:ext cx="1241425" cy="2871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099151" y="3489524"/>
                <a:ext cx="8035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9151" y="3489524"/>
                <a:ext cx="803506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165214" y="4101728"/>
                <a:ext cx="8035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5214" y="4101728"/>
                <a:ext cx="803506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133271" y="5438739"/>
                <a:ext cx="8035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3271" y="5438739"/>
                <a:ext cx="803506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134225" y="3018902"/>
                <a:ext cx="189021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𝑎𝑡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4225" y="3018902"/>
                <a:ext cx="1890215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261188" y="4923152"/>
                <a:ext cx="189021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𝑎𝑡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1188" y="4923152"/>
                <a:ext cx="1890215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170192" y="3756541"/>
                <a:ext cx="189021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𝑎𝑡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0192" y="3756541"/>
                <a:ext cx="1890215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7261187" y="5754689"/>
                <a:ext cx="189021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𝑎𝑡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1187" y="5754689"/>
                <a:ext cx="1890215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1578350" y="4181951"/>
            <a:ext cx="23853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КООРДИНАТА ТЕЛА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218247" y="4604185"/>
                <a:ext cx="2545237" cy="670825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𝑎𝑡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8247" y="4604185"/>
                <a:ext cx="2545237" cy="67082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1813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2928" y="728275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Свободное падение тел. Опыты Галилея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73053" y="633710"/>
            <a:ext cx="4874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Равномерное движение по окружности. Период и частота обращения.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Линейная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угловая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скорости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2928" y="1287379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СВОБОДНОЕ ПАДЕНИЕ ТЕЛ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падение тел в вакууме.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8322" y="2294362"/>
            <a:ext cx="211831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Примером равноускоренного движения является свободное падение.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775285" y="2386694"/>
                <a:ext cx="180473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9,8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ru-RU" sz="1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м</m:t>
                        </m:r>
                      </m:num>
                      <m:den>
                        <m:sSup>
                          <m:sSupPr>
                            <m:ctrlPr>
                              <a:rPr lang="ru-RU" sz="12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1200" b="0" i="1" smtClean="0">
                                <a:latin typeface="Cambria Math" panose="02040503050406030204" pitchFamily="18" charset="0"/>
                              </a:rPr>
                              <m:t>с</m:t>
                            </m:r>
                          </m:e>
                          <m:sup>
                            <m:r>
                              <a:rPr lang="ru-RU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-ускорение свободного падения.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5285" y="2386694"/>
                <a:ext cx="1804737" cy="461665"/>
              </a:xfrm>
              <a:prstGeom prst="rect">
                <a:avLst/>
              </a:prstGeom>
              <a:blipFill>
                <a:blip r:embed="rId2"/>
                <a:stretch>
                  <a:fillRect t="-56000" b="-50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302929" y="3172623"/>
            <a:ext cx="4525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тела при свободном падении движутся одинаково независимо от массы или объема.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7" name="Таблица 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37765986"/>
                  </p:ext>
                </p:extLst>
              </p:nvPr>
            </p:nvGraphicFramePr>
            <p:xfrm>
              <a:off x="302928" y="4027067"/>
              <a:ext cx="4424946" cy="223069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01019">
                      <a:extLst>
                        <a:ext uri="{9D8B030D-6E8A-4147-A177-3AD203B41FA5}">
                          <a16:colId xmlns="" xmlns:a16="http://schemas.microsoft.com/office/drawing/2014/main" val="485893170"/>
                        </a:ext>
                      </a:extLst>
                    </a:gridCol>
                    <a:gridCol w="1624264">
                      <a:extLst>
                        <a:ext uri="{9D8B030D-6E8A-4147-A177-3AD203B41FA5}">
                          <a16:colId xmlns="" xmlns:a16="http://schemas.microsoft.com/office/drawing/2014/main" val="4128251236"/>
                        </a:ext>
                      </a:extLst>
                    </a:gridCol>
                    <a:gridCol w="1599663">
                      <a:extLst>
                        <a:ext uri="{9D8B030D-6E8A-4147-A177-3AD203B41FA5}">
                          <a16:colId xmlns="" xmlns:a16="http://schemas.microsoft.com/office/drawing/2014/main" val="14515654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Физическая</a:t>
                          </a:r>
                          <a:r>
                            <a:rPr lang="ru-RU" sz="12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величина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Движение тела в низ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Движение тела вверх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28026740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Мгновенная</a:t>
                          </a:r>
                          <a:r>
                            <a:rPr lang="ru-RU" sz="12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скорость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𝑔𝑡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𝑔𝑡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260960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Перемещение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1200" b="0" i="1" smtClean="0">
                                            <a:latin typeface="Cambria Math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𝑔𝑡</m:t>
                                        </m:r>
                                      </m:e>
                                      <m:sup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2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1200" b="0" i="1" smtClean="0">
                                            <a:latin typeface="Cambria Math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𝑣</m:t>
                                        </m:r>
                                      </m:e>
                                      <m:sup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  <m:sSubSup>
                                      <m:sSubSupPr>
                                        <m:ctrlPr>
                                          <a:rPr lang="en-US" sz="1200" b="0" i="1" smtClean="0">
                                            <a:latin typeface="Cambria Math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0</m:t>
                                        </m:r>
                                      </m:sub>
                                      <m:sup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</m:num>
                                  <m:den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𝑔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1200" b="0" i="1" smtClean="0">
                                            <a:latin typeface="Cambria Math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𝑔𝑡</m:t>
                                        </m:r>
                                      </m:e>
                                      <m:sup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12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h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1200" b="0" i="1" smtClean="0">
                                            <a:latin typeface="Cambria Math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𝑣</m:t>
                                        </m:r>
                                      </m:e>
                                      <m:sup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  <m:sSubSup>
                                      <m:sSubSupPr>
                                        <m:ctrlPr>
                                          <a:rPr lang="en-US" sz="1200" b="0" i="1" smtClean="0">
                                            <a:latin typeface="Cambria Math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0</m:t>
                                        </m:r>
                                      </m:sub>
                                      <m:sup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</m:num>
                                  <m:den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−2</m:t>
                                    </m:r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𝑔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287416352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Координата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1200" b="0" i="1" smtClean="0">
                                            <a:latin typeface="Cambria Math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𝑔𝑡</m:t>
                                        </m:r>
                                      </m:e>
                                      <m:sup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sz="1200" b="0" i="1" smtClean="0">
                                            <a:latin typeface="Cambria Math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𝑔𝑡</m:t>
                                        </m:r>
                                      </m:e>
                                      <m:sup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426511794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7" name="Таблица 1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37765986"/>
                  </p:ext>
                </p:extLst>
              </p:nvPr>
            </p:nvGraphicFramePr>
            <p:xfrm>
              <a:off x="302928" y="4027067"/>
              <a:ext cx="4424946" cy="223069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01019">
                      <a:extLst>
                        <a:ext uri="{9D8B030D-6E8A-4147-A177-3AD203B41FA5}">
                          <a16:colId xmlns:a16="http://schemas.microsoft.com/office/drawing/2014/main" val="485893170"/>
                        </a:ext>
                      </a:extLst>
                    </a:gridCol>
                    <a:gridCol w="1624264">
                      <a:extLst>
                        <a:ext uri="{9D8B030D-6E8A-4147-A177-3AD203B41FA5}">
                          <a16:colId xmlns:a16="http://schemas.microsoft.com/office/drawing/2014/main" val="4128251236"/>
                        </a:ext>
                      </a:extLst>
                    </a:gridCol>
                    <a:gridCol w="1599663">
                      <a:extLst>
                        <a:ext uri="{9D8B030D-6E8A-4147-A177-3AD203B41FA5}">
                          <a16:colId xmlns:a16="http://schemas.microsoft.com/office/drawing/2014/main" val="145156549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Физическая</a:t>
                          </a:r>
                          <a:r>
                            <a:rPr lang="ru-RU" sz="12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величина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Движение тела в низ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Движение тела вверх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80267402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Мгновенная</a:t>
                          </a:r>
                          <a:r>
                            <a:rPr lang="ru-RU" sz="12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скорость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74157" t="-101333" r="-99251" b="-29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176806" t="-101333" r="-760" b="-29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6096050"/>
                      </a:ext>
                    </a:extLst>
                  </a:tr>
                  <a:tr h="859092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Перемещение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74157" t="-106338" r="-99251" b="-542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176806" t="-106338" r="-760" b="-542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74163526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Координата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74157" t="-390667" r="-99251" b="-2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176806" t="-390667" r="-760" b="-2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6511794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8" name="TextBox 17"/>
          <p:cNvSpPr txBox="1"/>
          <p:nvPr/>
        </p:nvSpPr>
        <p:spPr>
          <a:xfrm>
            <a:off x="1603193" y="1760998"/>
            <a:ext cx="2074460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ОПЫТОВ ГАЛИЛЕЯ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40102" y="1285282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РАВНОМЕРНОЕ ДВИЖЕНИЕ ПО ОКРУЖНОСТИ 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такое движение при котором тело поворачивается на одинаковые углы за равные промежутки времени.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5468983" y="2386694"/>
            <a:ext cx="1515291" cy="141024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6157862" y="3013438"/>
            <a:ext cx="137531" cy="15945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 стрелкой 22"/>
          <p:cNvCxnSpPr>
            <a:stCxn id="20" idx="2"/>
            <a:endCxn id="21" idx="2"/>
          </p:cNvCxnSpPr>
          <p:nvPr/>
        </p:nvCxnSpPr>
        <p:spPr>
          <a:xfrm>
            <a:off x="5468983" y="3091816"/>
            <a:ext cx="688879" cy="135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16200000" flipH="1">
            <a:off x="6539999" y="2066586"/>
            <a:ext cx="1" cy="6267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410500" y="2017936"/>
                <a:ext cx="635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0500" y="2017936"/>
                <a:ext cx="635064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549706" y="2730570"/>
                <a:ext cx="635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9706" y="2730570"/>
                <a:ext cx="63506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6" name="Таблица 3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75000128"/>
                  </p:ext>
                </p:extLst>
              </p:nvPr>
            </p:nvGraphicFramePr>
            <p:xfrm>
              <a:off x="5337743" y="4027067"/>
              <a:ext cx="4331484" cy="206641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43828">
                      <a:extLst>
                        <a:ext uri="{9D8B030D-6E8A-4147-A177-3AD203B41FA5}">
                          <a16:colId xmlns="" xmlns:a16="http://schemas.microsoft.com/office/drawing/2014/main" val="1933209799"/>
                        </a:ext>
                      </a:extLst>
                    </a:gridCol>
                    <a:gridCol w="1998516">
                      <a:extLst>
                        <a:ext uri="{9D8B030D-6E8A-4147-A177-3AD203B41FA5}">
                          <a16:colId xmlns="" xmlns:a16="http://schemas.microsoft.com/office/drawing/2014/main" val="4028951893"/>
                        </a:ext>
                      </a:extLst>
                    </a:gridCol>
                    <a:gridCol w="889140">
                      <a:extLst>
                        <a:ext uri="{9D8B030D-6E8A-4147-A177-3AD203B41FA5}">
                          <a16:colId xmlns="" xmlns:a16="http://schemas.microsoft.com/office/drawing/2014/main" val="246083333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Величина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Формула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Единицы</a:t>
                          </a:r>
                          <a:r>
                            <a:rPr lang="ru-RU" sz="12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измерения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152165334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Линейная скорость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𝑣</m:t>
                                </m:r>
                                <m:r>
                                  <a:rPr kumimoji="0" lang="en-US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kumimoji="0" lang="en-US" sz="12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en-US" sz="12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  <m:r>
                                      <a:rPr kumimoji="0" lang="en-US" sz="12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+mn-cs"/>
                                      </a:rPr>
                                      <m:t>𝜋</m:t>
                                    </m:r>
                                    <m:r>
                                      <a:rPr kumimoji="0" lang="en-US" sz="12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+mn-cs"/>
                                      </a:rPr>
                                      <m:t>𝑅</m:t>
                                    </m:r>
                                  </m:num>
                                  <m:den>
                                    <m:r>
                                      <a:rPr kumimoji="0" lang="en-US" sz="12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𝑇</m:t>
                                    </m:r>
                                  </m:den>
                                </m:f>
                                <m:r>
                                  <a:rPr kumimoji="0" lang="en-US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=2</m:t>
                                </m:r>
                                <m:r>
                                  <a:rPr kumimoji="0" lang="en-US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  <m:t>𝜋</m:t>
                                </m:r>
                                <m:r>
                                  <a:rPr kumimoji="0" lang="en-US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  <m:t>𝑅</m:t>
                                </m:r>
                                <m:r>
                                  <m:rPr>
                                    <m:sty m:val="p"/>
                                  </m:rPr>
                                  <a:rPr kumimoji="0" lang="en-US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  <m:t>v</m:t>
                                </m:r>
                              </m:oMath>
                            </m:oMathPara>
                          </a14:m>
                          <a:endParaRPr kumimoji="0" lang="ru-RU" sz="12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м/с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47694535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ru-RU" sz="12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Угловая скорость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  <m:t>𝜔</m:t>
                                </m:r>
                                <m:r>
                                  <a:rPr kumimoji="0" lang="en-US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kumimoji="0" lang="en-US" sz="12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+mn-cs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en-US" sz="12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  <m:r>
                                      <a:rPr kumimoji="0" lang="en-US" sz="12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+mn-cs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kumimoji="0" lang="en-US" sz="12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𝑇</m:t>
                                    </m:r>
                                  </m:den>
                                </m:f>
                                <m:r>
                                  <a:rPr kumimoji="0" lang="en-US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=2</m:t>
                                </m:r>
                                <m:r>
                                  <a:rPr kumimoji="0" lang="en-US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  <m:t>𝜋</m:t>
                                </m:r>
                                <m:r>
                                  <m:rPr>
                                    <m:sty m:val="p"/>
                                  </m:rPr>
                                  <a:rPr kumimoji="0" lang="en-US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  <m:t>v</m:t>
                                </m:r>
                              </m:oMath>
                            </m:oMathPara>
                          </a14:m>
                          <a:endParaRPr kumimoji="0" lang="ru-RU" sz="12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рад/с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29398399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ru-RU" sz="12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Период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𝑇</m:t>
                                </m:r>
                                <m:r>
                                  <a:rPr kumimoji="0" lang="en-US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type m:val="skw"/>
                                    <m:ctrlPr>
                                      <a:rPr kumimoji="0" lang="en-US" sz="12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en-US" sz="12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Times New Roman" panose="02020603050405020304" pitchFamily="18" charset="0"/>
                                      </a:rPr>
                                      <m:t>𝑡</m:t>
                                    </m:r>
                                  </m:num>
                                  <m:den>
                                    <m:r>
                                      <a:rPr kumimoji="0" lang="en-US" sz="12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Times New Roman" panose="02020603050405020304" pitchFamily="18" charset="0"/>
                                      </a:rPr>
                                      <m:t>𝑁</m:t>
                                    </m:r>
                                  </m:den>
                                </m:f>
                                <m:r>
                                  <a:rPr kumimoji="0" lang="en-US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type m:val="skw"/>
                                    <m:ctrlPr>
                                      <a:rPr kumimoji="0" lang="en-US" sz="12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en-US" sz="12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m:rPr>
                                        <m:sty m:val="p"/>
                                      </m:rPr>
                                      <a:rPr kumimoji="0" lang="en-US" sz="12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Times New Roman" panose="02020603050405020304" pitchFamily="18" charset="0"/>
                                      </a:rPr>
                                      <m:t>v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kumimoji="0" lang="ru-RU" sz="12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39133860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ru-RU" sz="12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Частота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kumimoji="0" lang="en-US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  <m:r>
                                  <a:rPr kumimoji="0" lang="en-US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type m:val="skw"/>
                                    <m:ctrlPr>
                                      <a:rPr kumimoji="0" lang="en-US" sz="12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en-US" sz="12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Times New Roman" panose="02020603050405020304" pitchFamily="18" charset="0"/>
                                      </a:rPr>
                                      <m:t>𝑁</m:t>
                                    </m:r>
                                  </m:num>
                                  <m:den>
                                    <m:r>
                                      <a:rPr kumimoji="0" lang="en-US" sz="12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Times New Roman" panose="02020603050405020304" pitchFamily="18" charset="0"/>
                                      </a:rPr>
                                      <m:t>𝑡</m:t>
                                    </m:r>
                                  </m:den>
                                </m:f>
                                <m:r>
                                  <a:rPr kumimoji="0" lang="en-US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type m:val="skw"/>
                                    <m:ctrlPr>
                                      <a:rPr kumimoji="0" lang="en-US" sz="12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/>
                                        <a:ea typeface="+mn-ea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kumimoji="0" lang="en-US" sz="12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kumimoji="0" lang="en-US" sz="12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Times New Roman" panose="02020603050405020304" pitchFamily="18" charset="0"/>
                                      </a:rPr>
                                      <m:t>𝑇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kumimoji="0" lang="ru-RU" sz="12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Гц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34178235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6" name="Таблица 3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75000128"/>
                  </p:ext>
                </p:extLst>
              </p:nvPr>
            </p:nvGraphicFramePr>
            <p:xfrm>
              <a:off x="5337743" y="4027067"/>
              <a:ext cx="4331484" cy="206641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43828">
                      <a:extLst>
                        <a:ext uri="{9D8B030D-6E8A-4147-A177-3AD203B41FA5}">
                          <a16:colId xmlns:a16="http://schemas.microsoft.com/office/drawing/2014/main" val="1933209799"/>
                        </a:ext>
                      </a:extLst>
                    </a:gridCol>
                    <a:gridCol w="1998516">
                      <a:extLst>
                        <a:ext uri="{9D8B030D-6E8A-4147-A177-3AD203B41FA5}">
                          <a16:colId xmlns:a16="http://schemas.microsoft.com/office/drawing/2014/main" val="4028951893"/>
                        </a:ext>
                      </a:extLst>
                    </a:gridCol>
                    <a:gridCol w="889140">
                      <a:extLst>
                        <a:ext uri="{9D8B030D-6E8A-4147-A177-3AD203B41FA5}">
                          <a16:colId xmlns:a16="http://schemas.microsoft.com/office/drawing/2014/main" val="2460833331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Величина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Формула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Единицы</a:t>
                          </a:r>
                          <a:r>
                            <a:rPr lang="ru-RU" sz="12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измерения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521653348"/>
                      </a:ext>
                    </a:extLst>
                  </a:tr>
                  <a:tr h="433769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Линейная скорость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6"/>
                          <a:stretch>
                            <a:fillRect l="-72340" t="-105556" r="-44985" b="-3791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м/с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76945358"/>
                      </a:ext>
                    </a:extLst>
                  </a:tr>
                  <a:tr h="433769"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ru-RU" sz="12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Угловая скорость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6"/>
                          <a:stretch>
                            <a:fillRect l="-72340" t="-208451" r="-44985" b="-2845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рад/с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93983997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ru-RU" sz="12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Период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6"/>
                          <a:stretch>
                            <a:fillRect l="-72340" t="-359016" r="-44985" b="-2311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9133860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ru-RU" sz="12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Частота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6"/>
                          <a:stretch>
                            <a:fillRect l="-72340" t="-459016" r="-44985" b="-1311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Гц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4178235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7" name="TextBox 36"/>
          <p:cNvSpPr txBox="1"/>
          <p:nvPr/>
        </p:nvSpPr>
        <p:spPr>
          <a:xfrm>
            <a:off x="7126287" y="2167872"/>
            <a:ext cx="2545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-это промежуток времени в течении которого тело совершает один полный оборот.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117489" y="2953800"/>
            <a:ext cx="2545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-число полных оборотов за единицу времени.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427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10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2928" y="728275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Центростремительное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ускорение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73053" y="728275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закон Ньютона. Вектор силы</a:t>
            </a: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78515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2928" y="1287379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ЦЕНТРОСТЕМИТЕЛЬНОЕ УСКОРЕНИЕ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ускорение, с которым тело движется по окружности с постоянной по модулю скоростью.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96490" y="2053132"/>
                <a:ext cx="3080084" cy="13365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ru-RU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ц</m:t>
                          </m:r>
                        </m:sub>
                      </m:sSub>
                      <m:r>
                        <a:rPr lang="ru-RU" sz="1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16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sz="1600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1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ru-RU" sz="1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ц</m:t>
                        </m:r>
                      </m:sub>
                    </m:sSub>
                    <m:r>
                      <a:rPr lang="ru-RU" sz="1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центростремительное ускорение,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ru-RU" sz="12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1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м</m:t>
                        </m:r>
                      </m:num>
                      <m:den>
                        <m:sSup>
                          <m:sSupPr>
                            <m:ctrlPr>
                              <a:rPr lang="ru-RU" sz="12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sz="1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с</m:t>
                            </m:r>
                          </m:e>
                          <m:sup>
                            <m:r>
                              <a:rPr lang="ru-RU" sz="1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скорость, 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м/с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радиус, </a:t>
                </a:r>
                <a14:m>
                  <m:oMath xmlns:m="http://schemas.openxmlformats.org/officeDocument/2006/math">
                    <m:r>
                      <a:rPr lang="ru-RU" sz="1200" i="1" smtClean="0">
                        <a:latin typeface="Cambria Math" panose="02040503050406030204" pitchFamily="18" charset="0"/>
                      </a:rPr>
                      <m:t>м</m:t>
                    </m:r>
                  </m:oMath>
                </a14:m>
                <a:endParaRPr lang="en-US" sz="1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ru-RU" sz="1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𝜔</m:t>
                    </m:r>
                  </m:oMath>
                </a14:m>
                <a:r>
                  <a:rPr lang="en-US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угловая скорость, рад/с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6490" y="2053132"/>
                <a:ext cx="3080084" cy="1336520"/>
              </a:xfrm>
              <a:prstGeom prst="rect">
                <a:avLst/>
              </a:prstGeom>
              <a:blipFill>
                <a:blip r:embed="rId2"/>
                <a:stretch>
                  <a:fillRect r="-4554" b="-27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Овал 5"/>
          <p:cNvSpPr/>
          <p:nvPr/>
        </p:nvSpPr>
        <p:spPr>
          <a:xfrm>
            <a:off x="1785257" y="3786052"/>
            <a:ext cx="1300381" cy="129757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394858" y="4373266"/>
            <a:ext cx="87086" cy="1029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 стрелкой 16"/>
          <p:cNvCxnSpPr>
            <a:stCxn id="6" idx="0"/>
          </p:cNvCxnSpPr>
          <p:nvPr/>
        </p:nvCxnSpPr>
        <p:spPr>
          <a:xfrm>
            <a:off x="2435448" y="3786052"/>
            <a:ext cx="0" cy="6038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152086" y="3903312"/>
                <a:ext cx="76564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2086" y="3903312"/>
                <a:ext cx="765641" cy="369332"/>
              </a:xfrm>
              <a:prstGeom prst="rect">
                <a:avLst/>
              </a:prstGeom>
              <a:blipFill>
                <a:blip r:embed="rId3"/>
                <a:stretch>
                  <a:fillRect t="-22951" r="-71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5195770" y="1287379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-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раздел механики, изучающий причины возникновения и изменения механического движения.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272514" y="2874404"/>
            <a:ext cx="246834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ЗАКОН НЬЮТОНА</a:t>
            </a:r>
          </a:p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(закон инерции)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95503" y="3419209"/>
            <a:ext cx="45257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Существуют такие системы отчета относительно которых тело сохраняет свою скорость долго, если на него не действуют другие тела.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08657" y="1774021"/>
            <a:ext cx="44291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изучает при каких условиях: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Тело покоиться;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Движется равномерно;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Изменяет скорость тела;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и способы измерения модуля ускорения.</a:t>
            </a:r>
          </a:p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63370" y="4148680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ИНЕРЦИЯ -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явление сохранения скорости движения тела при отсутствии внешних воздействий.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63370" y="4807311"/>
            <a:ext cx="25007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ИНЕРЦИАЛЬНЫЕ СИСТЕМЫ ОТЧЕТА -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отсчета, относительно которой тело, при отсутствии внешних воздействий или при их компенсации, движется прямолинейно 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равномерно.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 flipV="1">
            <a:off x="8038353" y="4807311"/>
            <a:ext cx="0" cy="11990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5400000" flipV="1">
            <a:off x="8637874" y="5406832"/>
            <a:ext cx="0" cy="11990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141785" y="5958695"/>
            <a:ext cx="675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885182" y="5514924"/>
                <a:ext cx="67534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𝛼</m:t>
                      </m:r>
                    </m:oMath>
                  </m:oMathPara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5182" y="5514924"/>
                <a:ext cx="67534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Прямая со стрелкой 32"/>
          <p:cNvCxnSpPr/>
          <p:nvPr/>
        </p:nvCxnSpPr>
        <p:spPr>
          <a:xfrm flipV="1">
            <a:off x="8038353" y="5575207"/>
            <a:ext cx="832955" cy="43114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5" name="Дуга 34"/>
          <p:cNvSpPr/>
          <p:nvPr/>
        </p:nvSpPr>
        <p:spPr>
          <a:xfrm>
            <a:off x="7891928" y="5735705"/>
            <a:ext cx="292848" cy="361489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Дуга 35"/>
          <p:cNvSpPr/>
          <p:nvPr/>
        </p:nvSpPr>
        <p:spPr>
          <a:xfrm rot="1811330">
            <a:off x="8048712" y="5871030"/>
            <a:ext cx="292848" cy="361489"/>
          </a:xfrm>
          <a:prstGeom prst="arc">
            <a:avLst>
              <a:gd name="adj1" fmla="val 16200000"/>
              <a:gd name="adj2" fmla="val 1892825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8771554" y="5293802"/>
            <a:ext cx="675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790214" y="4608240"/>
            <a:ext cx="675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8142749" y="5758410"/>
                <a:ext cx="67534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𝛽</m:t>
                      </m:r>
                    </m:oMath>
                  </m:oMathPara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2749" y="5758410"/>
                <a:ext cx="675341" cy="276999"/>
              </a:xfrm>
              <a:prstGeom prst="rect">
                <a:avLst/>
              </a:prstGeom>
              <a:blipFill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8283388" y="4536141"/>
                <a:ext cx="130910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func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3388" y="4536141"/>
                <a:ext cx="1309107" cy="307777"/>
              </a:xfrm>
              <a:prstGeom prst="rect">
                <a:avLst/>
              </a:prstGeom>
              <a:blipFill>
                <a:blip r:embed="rId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8283387" y="4813605"/>
                <a:ext cx="1309107" cy="324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3387" y="4813605"/>
                <a:ext cx="1309107" cy="32476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856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12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2928" y="728275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закон Ньютона. Равнодействующая сила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73053" y="728275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Третий закон Ньютона. Суперпозиция сил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2928" y="1287379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ЗАКОН НЬЮТОНА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ускорение тела прямо пропорционально равнодействующей сил, приложенных к телу, и обратно пропорционально его массе.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61577" y="1933710"/>
                <a:ext cx="3080084" cy="1177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ускорение,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ru-RU" sz="12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1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м</m:t>
                        </m:r>
                      </m:num>
                      <m:den>
                        <m:sSup>
                          <m:sSupPr>
                            <m:ctrlPr>
                              <a:rPr lang="ru-RU" sz="1200" b="0" i="1" smtClean="0">
                                <a:latin typeface="Cambria Math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sz="1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с</m:t>
                            </m:r>
                          </m:e>
                          <m:sup>
                            <m:r>
                              <a:rPr lang="ru-RU" sz="12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ru-RU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сила, Н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масса, </a:t>
                </a:r>
                <a14:m>
                  <m:oMath xmlns:m="http://schemas.openxmlformats.org/officeDocument/2006/math">
                    <m:r>
                      <a:rPr lang="ru-RU" sz="1200" i="1" smtClean="0">
                        <a:latin typeface="Cambria Math" panose="02040503050406030204" pitchFamily="18" charset="0"/>
                      </a:rPr>
                      <m:t>к</m:t>
                    </m:r>
                    <m:r>
                      <a:rPr lang="ru-RU" sz="1200" b="0" i="1" smtClean="0">
                        <a:latin typeface="Cambria Math" panose="02040503050406030204" pitchFamily="18" charset="0"/>
                      </a:rPr>
                      <m:t>г</m:t>
                    </m:r>
                  </m:oMath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577" y="1933710"/>
                <a:ext cx="3080084" cy="1177887"/>
              </a:xfrm>
              <a:prstGeom prst="rect">
                <a:avLst/>
              </a:prstGeom>
              <a:blipFill>
                <a:blip r:embed="rId2"/>
                <a:stretch>
                  <a:fillRect b="-36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67832" y="3317358"/>
            <a:ext cx="43608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второго закона Ньютона: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Сила причина ускорения;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Вектор ускорения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сонаправлен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вектором силы;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на тело действует несколько сил, то берется равнодействующая;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Верен для любых сил.</a:t>
            </a:r>
          </a:p>
          <a:p>
            <a:pPr marL="228600" indent="-228600">
              <a:buAutoNum type="arabicPeriod"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2927" y="4584948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РАВНОДЕЙСТВУЮЩАЯ СИЛА 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сила которой можно заменить все силы действующие на тело.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Таблица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39942598"/>
                  </p:ext>
                </p:extLst>
              </p:nvPr>
            </p:nvGraphicFramePr>
            <p:xfrm>
              <a:off x="355240" y="5121496"/>
              <a:ext cx="4324497" cy="135806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41499">
                      <a:extLst>
                        <a:ext uri="{9D8B030D-6E8A-4147-A177-3AD203B41FA5}">
                          <a16:colId xmlns="" xmlns:a16="http://schemas.microsoft.com/office/drawing/2014/main" val="935528518"/>
                        </a:ext>
                      </a:extLst>
                    </a:gridCol>
                    <a:gridCol w="1441499">
                      <a:extLst>
                        <a:ext uri="{9D8B030D-6E8A-4147-A177-3AD203B41FA5}">
                          <a16:colId xmlns="" xmlns:a16="http://schemas.microsoft.com/office/drawing/2014/main" val="3257235235"/>
                        </a:ext>
                      </a:extLst>
                    </a:gridCol>
                    <a:gridCol w="1441499">
                      <a:extLst>
                        <a:ext uri="{9D8B030D-6E8A-4147-A177-3AD203B41FA5}">
                          <a16:colId xmlns="" xmlns:a16="http://schemas.microsoft.com/office/drawing/2014/main" val="3467889576"/>
                        </a:ext>
                      </a:extLst>
                    </a:gridCol>
                  </a:tblGrid>
                  <a:tr h="496224">
                    <a:tc>
                      <a:txBody>
                        <a:bodyPr/>
                        <a:lstStyle/>
                        <a:p>
                          <a:endParaRPr lang="ru-RU" sz="12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2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2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2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828406024"/>
                      </a:ext>
                    </a:extLst>
                  </a:tr>
                  <a:tr h="352223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𝑅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𝑅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𝐹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𝑅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sz="1200" b="0" i="1" smtClean="0"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b>
                                      <m:sSubPr>
                                        <m:ctrlPr>
                                          <a:rPr lang="en-US" sz="1200" b="0" i="1" smtClean="0">
                                            <a:latin typeface="Cambria Math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𝐹</m:t>
                                        </m:r>
                                      </m:e>
                                      <m:sub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sz="1200" b="0" i="1" smtClean="0">
                                            <a:latin typeface="Cambria Math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𝐹</m:t>
                                        </m:r>
                                      </m:e>
                                      <m:sub>
                                        <m:r>
                                          <a:rPr lang="en-US" sz="12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rad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375532998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Таблица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39942598"/>
                  </p:ext>
                </p:extLst>
              </p:nvPr>
            </p:nvGraphicFramePr>
            <p:xfrm>
              <a:off x="355240" y="5121496"/>
              <a:ext cx="4324497" cy="135806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41499">
                      <a:extLst>
                        <a:ext uri="{9D8B030D-6E8A-4147-A177-3AD203B41FA5}">
                          <a16:colId xmlns:a16="http://schemas.microsoft.com/office/drawing/2014/main" val="935528518"/>
                        </a:ext>
                      </a:extLst>
                    </a:gridCol>
                    <a:gridCol w="1441499">
                      <a:extLst>
                        <a:ext uri="{9D8B030D-6E8A-4147-A177-3AD203B41FA5}">
                          <a16:colId xmlns:a16="http://schemas.microsoft.com/office/drawing/2014/main" val="3257235235"/>
                        </a:ext>
                      </a:extLst>
                    </a:gridCol>
                    <a:gridCol w="1441499">
                      <a:extLst>
                        <a:ext uri="{9D8B030D-6E8A-4147-A177-3AD203B41FA5}">
                          <a16:colId xmlns:a16="http://schemas.microsoft.com/office/drawing/2014/main" val="3467889576"/>
                        </a:ext>
                      </a:extLst>
                    </a:gridCol>
                  </a:tblGrid>
                  <a:tr h="1005840">
                    <a:tc>
                      <a:txBody>
                        <a:bodyPr/>
                        <a:lstStyle/>
                        <a:p>
                          <a:endParaRPr lang="ru-RU" sz="12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2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2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2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28406024"/>
                      </a:ext>
                    </a:extLst>
                  </a:tr>
                  <a:tr h="352223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422" t="-286207" r="-200422" b="-51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100847" t="-286207" r="-101271" b="-517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200000" t="-286207" r="-844" b="-517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55329986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17" name="Прямая со стрелкой 16"/>
          <p:cNvCxnSpPr/>
          <p:nvPr/>
        </p:nvCxnSpPr>
        <p:spPr>
          <a:xfrm>
            <a:off x="663388" y="5695576"/>
            <a:ext cx="39818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1061577" y="5695576"/>
            <a:ext cx="39818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2142565" y="5680634"/>
            <a:ext cx="39818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2540754" y="5680634"/>
            <a:ext cx="39818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 flipH="1">
            <a:off x="3695330" y="5496481"/>
            <a:ext cx="39818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3894425" y="5695576"/>
            <a:ext cx="39818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63388" y="5409811"/>
                <a:ext cx="34065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388" y="5409811"/>
                <a:ext cx="340659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119107" y="5409811"/>
                <a:ext cx="34065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107" y="5409811"/>
                <a:ext cx="340659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187387" y="5393827"/>
                <a:ext cx="34065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7387" y="5393827"/>
                <a:ext cx="340659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643106" y="5393827"/>
                <a:ext cx="34065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3106" y="5393827"/>
                <a:ext cx="340659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58624" y="5343694"/>
                <a:ext cx="34065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8624" y="5343694"/>
                <a:ext cx="340659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923189" y="5698920"/>
                <a:ext cx="34065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189" y="5698920"/>
                <a:ext cx="340659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5195770" y="1332887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ЗАКОН НЬЮТОНА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силы, с которыми тела действуют друг на друга, равные по модулю но противоположны по направлению.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182343" y="1979218"/>
                <a:ext cx="2805246" cy="11660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ru-RU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2343" y="1979218"/>
                <a:ext cx="2805246" cy="116602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5195770" y="3239139"/>
            <a:ext cx="43608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третьего закона Ньютона: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Силы одной природы;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Всегда равны по величине;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Всегда направлены в противоположные стороны и равны.</a:t>
            </a:r>
          </a:p>
          <a:p>
            <a:pPr marL="228600" indent="-228600">
              <a:buAutoNum type="arabicPeriod"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195769" y="4169449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СУПЕРПОЗИЦИЯ СИЛ 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ели на тело одновременно действует несколько сил, то ускорение тела будет пропорционально геометрической сумме всех этих сил.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556295" y="5018593"/>
                <a:ext cx="3525253" cy="40293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+…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п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6295" y="5018593"/>
                <a:ext cx="3525253" cy="402931"/>
              </a:xfrm>
              <a:prstGeom prst="rect">
                <a:avLst/>
              </a:prstGeom>
              <a:blipFill>
                <a:blip r:embed="rId11"/>
                <a:stretch>
                  <a:fillRect t="-102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7758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15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61541" y="717642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Сила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упругости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Закон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Гука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418686" y="1242078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СИЛА УПРУГОСТИ 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сила возникающая в теле вследствие его деформации и стремящая вернуть его в исходное положение.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975139" y="1832312"/>
                <a:ext cx="345970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  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139" y="1832312"/>
                <a:ext cx="3459707" cy="2769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250690" y="2122783"/>
                <a:ext cx="3080084" cy="936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коэффициент жёсткости,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ru-RU" sz="12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1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Н</m:t>
                        </m:r>
                      </m:num>
                      <m:den>
                        <m:r>
                          <a:rPr lang="ru-RU" sz="1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м</m:t>
                        </m:r>
                      </m:den>
                    </m:f>
                  </m:oMath>
                </a14:m>
                <a:endParaRPr lang="ru-RU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сила, Н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12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-деформация, м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0690" y="2122783"/>
                <a:ext cx="3080084" cy="936347"/>
              </a:xfrm>
              <a:prstGeom prst="rect">
                <a:avLst/>
              </a:prstGeom>
              <a:blipFill>
                <a:blip r:embed="rId3"/>
                <a:stretch>
                  <a:fillRect b="-25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418685" y="3198812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ГУКА–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сила упругости, возникающая при растяжении или сжатии тела, пропорциональна его удлинению.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973053" y="728275"/>
            <a:ext cx="487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Сила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трения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230198" y="1252711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СИЛА ТРЕНИЯ 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сила возникающая при движении одного тела по поверхности другого.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805701" y="1719740"/>
                <a:ext cx="345970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  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𝐹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5701" y="1719740"/>
                <a:ext cx="3459707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062202" y="1974681"/>
                <a:ext cx="3080084" cy="948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тр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коэффициент трения</a:t>
                </a: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сила, Н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-сила реакции опоры, Н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2202" y="1974681"/>
                <a:ext cx="3080084" cy="948208"/>
              </a:xfrm>
              <a:prstGeom prst="rect">
                <a:avLst/>
              </a:prstGeom>
              <a:blipFill>
                <a:blip r:embed="rId5"/>
                <a:stretch>
                  <a:fillRect b="-45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6743583" y="2990548"/>
            <a:ext cx="1333500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СИЛА ТРЕНИЯ</a:t>
            </a:r>
            <a:endParaRPr lang="ru-RU" sz="1200" dirty="0"/>
          </a:p>
        </p:txBody>
      </p:sp>
      <p:cxnSp>
        <p:nvCxnSpPr>
          <p:cNvPr id="42" name="Прямая со стрелкой 41"/>
          <p:cNvCxnSpPr>
            <a:stCxn id="41" idx="1"/>
          </p:cNvCxnSpPr>
          <p:nvPr/>
        </p:nvCxnSpPr>
        <p:spPr>
          <a:xfrm flipH="1">
            <a:off x="5805701" y="3129048"/>
            <a:ext cx="937882" cy="4231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7364430" y="3310889"/>
            <a:ext cx="0" cy="2351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8077083" y="3129047"/>
            <a:ext cx="875319" cy="3635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269354" y="3736878"/>
            <a:ext cx="1287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-это сила, препятствующая движению.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774373" y="3727188"/>
            <a:ext cx="12874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-это сила, препятствующая относительному передвижении тел.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248727" y="3690712"/>
            <a:ext cx="15358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-это сила, возникающая при качении тела по поверхности без проскальзывания.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 flipV="1">
            <a:off x="5724525" y="5715000"/>
            <a:ext cx="3343275" cy="952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9" name="Прямоугольник 48"/>
          <p:cNvSpPr/>
          <p:nvPr/>
        </p:nvSpPr>
        <p:spPr>
          <a:xfrm>
            <a:off x="6697680" y="5245046"/>
            <a:ext cx="1505144" cy="4615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0" name="Прямая со стрелкой 49"/>
          <p:cNvCxnSpPr/>
          <p:nvPr/>
        </p:nvCxnSpPr>
        <p:spPr>
          <a:xfrm flipH="1">
            <a:off x="6062202" y="5719762"/>
            <a:ext cx="1382558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474425" y="5207438"/>
                <a:ext cx="1333500" cy="4341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тр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4425" y="5207438"/>
                <a:ext cx="1333500" cy="434158"/>
              </a:xfrm>
              <a:prstGeom prst="rect">
                <a:avLst/>
              </a:prstGeom>
              <a:blipFill>
                <a:blip r:embed="rId6"/>
                <a:stretch>
                  <a:fillRect b="-42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Прямая со стрелкой 51"/>
          <p:cNvCxnSpPr/>
          <p:nvPr/>
        </p:nvCxnSpPr>
        <p:spPr>
          <a:xfrm flipH="1" flipV="1">
            <a:off x="7433299" y="4756323"/>
            <a:ext cx="11462" cy="968202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031048" y="4702094"/>
                <a:ext cx="1333500" cy="4029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1048" y="4702094"/>
                <a:ext cx="1333500" cy="4029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Прямая со стрелкой 53"/>
          <p:cNvCxnSpPr/>
          <p:nvPr/>
        </p:nvCxnSpPr>
        <p:spPr>
          <a:xfrm>
            <a:off x="8514742" y="5207438"/>
            <a:ext cx="7506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8514742" y="4756323"/>
                <a:ext cx="6275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4742" y="4756323"/>
                <a:ext cx="627544" cy="369332"/>
              </a:xfrm>
              <a:prstGeom prst="rect">
                <a:avLst/>
              </a:prstGeom>
              <a:blipFill>
                <a:blip r:embed="rId8"/>
                <a:stretch>
                  <a:fillRect t="-22951" r="-20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6707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954772" y="0"/>
            <a:ext cx="18281" cy="685800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09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№ 22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99151" y="160421"/>
            <a:ext cx="4622365" cy="338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206309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099151" y="638175"/>
            <a:ext cx="4622365" cy="457200"/>
          </a:xfrm>
          <a:prstGeom prst="flowChartAlternate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Первая космическая скорость. Невесомость и перегрузки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2928" y="654069"/>
            <a:ext cx="4429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Сила тяжести и закон всемирного тяготения.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Ускорение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свободного</a:t>
            </a: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падения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процесс 1"/>
          <p:cNvSpPr/>
          <p:nvPr/>
        </p:nvSpPr>
        <p:spPr>
          <a:xfrm>
            <a:off x="206309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5099151" y="1108847"/>
            <a:ext cx="4622365" cy="5570896"/>
          </a:xfrm>
          <a:prstGeom prst="flowChartProcess">
            <a:avLst/>
          </a:prstGeom>
          <a:pattFill prst="dotGrid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2928" y="1287379"/>
            <a:ext cx="442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СИЛА ТЯЖЕСТИ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сила с которой Земля притягивает тела.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82842" y="1577850"/>
                <a:ext cx="3080084" cy="10186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ru-RU" b="0" i="1" smtClean="0">
                              <a:latin typeface="Cambria Math" panose="02040503050406030204" pitchFamily="18" charset="0"/>
                            </a:rPr>
                            <m:t>тяж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𝑚𝑔</m:t>
                      </m:r>
                    </m:oMath>
                  </m:oMathPara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масса, кг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ru-RU" sz="1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тяж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сила, Н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ускорение свободного падения,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200" i="1" smtClean="0">
                            <a:latin typeface="Cambria Math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ru-RU" sz="12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1200" b="0" i="1" smtClean="0">
                                <a:latin typeface="Cambria Math" panose="02040503050406030204" pitchFamily="18" charset="0"/>
                              </a:rPr>
                              <m:t>м</m:t>
                            </m:r>
                          </m:num>
                          <m:den>
                            <m:r>
                              <a:rPr lang="ru-RU" sz="1200" b="0" i="1" smtClean="0">
                                <a:latin typeface="Cambria Math" panose="02040503050406030204" pitchFamily="18" charset="0"/>
                              </a:rPr>
                              <m:t>с</m:t>
                            </m:r>
                          </m:den>
                        </m:f>
                      </m:e>
                      <m:sup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ru-RU" sz="1200" b="0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ru-RU" sz="1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Н</m:t>
                        </m:r>
                      </m:num>
                      <m:den>
                        <m:r>
                          <a:rPr lang="ru-RU" sz="1200" b="0" i="1" smtClean="0">
                            <a:latin typeface="Cambria Math" panose="02040503050406030204" pitchFamily="18" charset="0"/>
                          </a:rPr>
                          <m:t>кг</m:t>
                        </m:r>
                      </m:den>
                    </m:f>
                    <m:r>
                      <a:rPr lang="ru-RU" sz="1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842" y="1577850"/>
                <a:ext cx="3080084" cy="101861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224772" y="2669566"/>
            <a:ext cx="47962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ВСЕМИРНОГО ТЯГОТЕНИЯ –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тела притягиваются друг к другу с силой, модуль которой прямо пропорционален произведению их масс и обратно пропорционален квадрату расстояния между ними.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77448" y="3500563"/>
                <a:ext cx="3080084" cy="13035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sz="1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масса, кг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b="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сила, Н</a:t>
                </a:r>
                <a:endParaRPr lang="en-US" sz="12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расстояние, м</a:t>
                </a:r>
              </a:p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𝐺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ru-RU" sz="1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гравитационная постоянная.</a:t>
                </a:r>
                <a:endParaRPr lang="ru-RU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448" y="3500563"/>
                <a:ext cx="3080084" cy="1303562"/>
              </a:xfrm>
              <a:prstGeom prst="rect">
                <a:avLst/>
              </a:prstGeom>
              <a:blipFill>
                <a:blip r:embed="rId3"/>
                <a:stretch>
                  <a:fillRect b="-28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Овал 5"/>
          <p:cNvSpPr/>
          <p:nvPr/>
        </p:nvSpPr>
        <p:spPr>
          <a:xfrm>
            <a:off x="1153236" y="5165678"/>
            <a:ext cx="341194" cy="32754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990955" y="5152030"/>
            <a:ext cx="341194" cy="32754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1323833" y="5628298"/>
            <a:ext cx="183771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323833" y="5322627"/>
            <a:ext cx="0" cy="3124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161552" y="5315803"/>
            <a:ext cx="0" cy="31249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1323833" y="5329451"/>
            <a:ext cx="3889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2772591" y="5324902"/>
            <a:ext cx="3889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082842" y="4876886"/>
            <a:ext cx="8991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кг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932952" y="4850039"/>
            <a:ext cx="8991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кг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67952" y="5337399"/>
            <a:ext cx="8991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м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323833" y="5703135"/>
                <a:ext cx="176056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=6,67∙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−11</m:t>
                          </m:r>
                        </m:sup>
                      </m:sSup>
                      <m:f>
                        <m:fPr>
                          <m:ctrlPr>
                            <a:rPr lang="en-US" sz="12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Н∙</m:t>
                          </m:r>
                          <m:sSup>
                            <m:sSupPr>
                              <m:ctrlPr>
                                <a:rPr lang="ru-RU" sz="12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м</m:t>
                              </m:r>
                            </m:e>
                            <m:sup>
                              <m:r>
                                <a:rPr lang="ru-RU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2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кг</m:t>
                              </m:r>
                            </m:e>
                            <m:sup>
                              <m:r>
                                <a:rPr lang="ru-RU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3833" y="5703135"/>
                <a:ext cx="176056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3015761" y="6102711"/>
            <a:ext cx="163262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Ускорение свободного падения – 9,8 Н/кг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241291" y="1333545"/>
            <a:ext cx="4338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октября 1957г.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в мире искусственный спутник Земли ( СССР)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937724" y="1637113"/>
                <a:ext cx="294521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𝑚𝑎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𝑚</m:t>
                      </m:r>
                      <m:f>
                        <m:f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en-US" sz="12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en-US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𝑔𝑅</m:t>
                          </m:r>
                        </m:e>
                      </m:rad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7724" y="1637113"/>
                <a:ext cx="2945218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5230579" y="2516845"/>
            <a:ext cx="4429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КОСМИЧЕСКАЯ СКОРОСТЬ -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минимальная скорость, которую необходимо наддать телу, что бы оно не упала на Землю а двигалось по кольцевой орбите.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7" name="Таблица 3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75288870"/>
                  </p:ext>
                </p:extLst>
              </p:nvPr>
            </p:nvGraphicFramePr>
            <p:xfrm>
              <a:off x="5280450" y="3234279"/>
              <a:ext cx="4333734" cy="21031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93382">
                      <a:extLst>
                        <a:ext uri="{9D8B030D-6E8A-4147-A177-3AD203B41FA5}">
                          <a16:colId xmlns="" xmlns:a16="http://schemas.microsoft.com/office/drawing/2014/main" val="2063391136"/>
                        </a:ext>
                      </a:extLst>
                    </a:gridCol>
                    <a:gridCol w="3040352">
                      <a:extLst>
                        <a:ext uri="{9D8B030D-6E8A-4147-A177-3AD203B41FA5}">
                          <a16:colId xmlns="" xmlns:a16="http://schemas.microsoft.com/office/drawing/2014/main" val="4284167485"/>
                        </a:ext>
                      </a:extLst>
                    </a:gridCol>
                  </a:tblGrid>
                  <a:tr h="25200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&lt;7,9 км/с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Тело упадет на Землю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2835202655"/>
                      </a:ext>
                    </a:extLst>
                  </a:tr>
                  <a:tr h="25200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  <m:r>
                                  <a:rPr kumimoji="0" lang="ru-RU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kumimoji="0" lang="en-US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7,9 км/с</m:t>
                                </m:r>
                              </m:oMath>
                            </m:oMathPara>
                          </a14:m>
                          <a:endParaRPr kumimoji="0" lang="ru-RU" sz="12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Первая космическая скорость. Тело будет двигается по кольцевой орбите.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2721537982"/>
                      </a:ext>
                    </a:extLst>
                  </a:tr>
                  <a:tr h="25200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  <m:r>
                                  <a:rPr kumimoji="0" lang="ru-RU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=11</m:t>
                                </m:r>
                                <m:r>
                                  <a:rPr kumimoji="0" lang="en-US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kumimoji="0" lang="ru-RU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18</m:t>
                                </m:r>
                                <m:r>
                                  <a:rPr kumimoji="0" lang="en-US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kumimoji="0" lang="ru-RU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км/с</m:t>
                                </m:r>
                              </m:oMath>
                            </m:oMathPara>
                          </a14:m>
                          <a:endParaRPr kumimoji="0" lang="ru-RU" sz="12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ru-RU" sz="12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Вторая космическая скорость. Тело превратится в искусственную планету.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636609474"/>
                      </a:ext>
                    </a:extLst>
                  </a:tr>
                  <a:tr h="25200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  <m:r>
                                  <a:rPr kumimoji="0" lang="ru-RU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=11</m:t>
                                </m:r>
                                <m:r>
                                  <a:rPr kumimoji="0" lang="en-US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kumimoji="0" lang="ru-RU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18</m:t>
                                </m:r>
                                <m:r>
                                  <a:rPr kumimoji="0" lang="en-US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kumimoji="0" lang="ru-RU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км/с</m:t>
                                </m:r>
                              </m:oMath>
                            </m:oMathPara>
                          </a14:m>
                          <a:endParaRPr kumimoji="0" lang="ru-RU" sz="12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ru-RU" sz="12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Третья космическая скорость. Тело покинет Солнечную систему.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3449165892"/>
                      </a:ext>
                    </a:extLst>
                  </a:tr>
                  <a:tr h="25200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  <m:r>
                                  <a:rPr kumimoji="0" lang="ru-RU" sz="1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=500 км/с</m:t>
                                </m:r>
                              </m:oMath>
                            </m:oMathPara>
                          </a14:m>
                          <a:endParaRPr kumimoji="0" lang="ru-RU" sz="12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kumimoji="0" lang="ru-RU" sz="12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Times New Roman" panose="02020603050405020304" pitchFamily="18" charset="0"/>
                            <a:ea typeface="+mn-ea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ru-RU" sz="12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Четвертая космическая скорость. Тело покинет Галактику.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73416539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7" name="Таблица 3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75288870"/>
                  </p:ext>
                </p:extLst>
              </p:nvPr>
            </p:nvGraphicFramePr>
            <p:xfrm>
              <a:off x="5280450" y="3234279"/>
              <a:ext cx="4333734" cy="21031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293382">
                      <a:extLst>
                        <a:ext uri="{9D8B030D-6E8A-4147-A177-3AD203B41FA5}">
                          <a16:colId xmlns:a16="http://schemas.microsoft.com/office/drawing/2014/main" val="2063391136"/>
                        </a:ext>
                      </a:extLst>
                    </a:gridCol>
                    <a:gridCol w="3040352">
                      <a:extLst>
                        <a:ext uri="{9D8B030D-6E8A-4147-A177-3AD203B41FA5}">
                          <a16:colId xmlns:a16="http://schemas.microsoft.com/office/drawing/2014/main" val="4284167485"/>
                        </a:ext>
                      </a:extLst>
                    </a:gridCol>
                  </a:tblGrid>
                  <a:tr h="27432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6"/>
                          <a:stretch>
                            <a:fillRect l="-472" t="-2222" r="-236792" b="-68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Тело упадет на Землю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35202655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6"/>
                          <a:stretch>
                            <a:fillRect l="-472" t="-61333" r="-236792" b="-31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12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Первая космическая скорость. Тело будет двигается по кольцевой орбите.</a:t>
                          </a:r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21537982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6"/>
                          <a:stretch>
                            <a:fillRect l="-472" t="-159211" r="-236792" b="-2078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ru-RU" sz="12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Вторая космическая скорость. Тело превратится в искусственную планету.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36609474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6"/>
                          <a:stretch>
                            <a:fillRect l="-472" t="-262667" r="-236792" b="-11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ru-RU" sz="12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Третья космическая скорость. Тело покинет Солнечную систему.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9165892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6"/>
                          <a:stretch>
                            <a:fillRect l="-472" t="-362667" r="-236792" b="-1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ru-RU" sz="1200" b="0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Times New Roman" panose="02020603050405020304" pitchFamily="18" charset="0"/>
                              <a:ea typeface="+mn-ea"/>
                              <a:cs typeface="Times New Roman" panose="02020603050405020304" pitchFamily="18" charset="0"/>
                            </a:rPr>
                            <a:t>Четвертая космическая скорость. Тело покинет Галактику.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416539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8" name="Таблица 3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92433138"/>
                  </p:ext>
                </p:extLst>
              </p:nvPr>
            </p:nvGraphicFramePr>
            <p:xfrm>
              <a:off x="5280450" y="5433832"/>
              <a:ext cx="4333734" cy="102013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166867">
                      <a:extLst>
                        <a:ext uri="{9D8B030D-6E8A-4147-A177-3AD203B41FA5}">
                          <a16:colId xmlns="" xmlns:a16="http://schemas.microsoft.com/office/drawing/2014/main" val="3904585270"/>
                        </a:ext>
                      </a:extLst>
                    </a:gridCol>
                    <a:gridCol w="2166867">
                      <a:extLst>
                        <a:ext uri="{9D8B030D-6E8A-4147-A177-3AD203B41FA5}">
                          <a16:colId xmlns="" xmlns:a16="http://schemas.microsoft.com/office/drawing/2014/main" val="1344300024"/>
                        </a:ext>
                      </a:extLst>
                    </a:gridCol>
                  </a:tblGrid>
                  <a:tr h="296959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200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Перегрузка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Невесомость</a:t>
                          </a:r>
                          <a:endParaRPr lang="ru-RU" sz="12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3700689033"/>
                      </a:ext>
                    </a:extLst>
                  </a:tr>
                  <a:tr h="723172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𝑃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𝑁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𝑚𝑔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𝑚𝑎</m:t>
                                </m:r>
                              </m:oMath>
                            </m:oMathPara>
                          </a14:m>
                          <a:endParaRPr lang="en-US" sz="12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5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𝑃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𝑁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𝑔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𝑎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𝑃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𝑁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𝑚𝑔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=−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𝑚𝑎</m:t>
                                </m:r>
                              </m:oMath>
                            </m:oMathPara>
                          </a14:m>
                          <a:endParaRPr lang="en-US" sz="1200" b="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𝑃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𝑁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𝑔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𝑎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1200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00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𝑔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𝑎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→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𝑃</m:t>
                                </m:r>
                                <m:r>
                                  <a:rPr lang="en-US" sz="1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=0</m:t>
                                </m:r>
                              </m:oMath>
                            </m:oMathPara>
                          </a14:m>
                          <a:endParaRPr lang="ru-RU" sz="12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7653778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8" name="Таблица 3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92433138"/>
                  </p:ext>
                </p:extLst>
              </p:nvPr>
            </p:nvGraphicFramePr>
            <p:xfrm>
              <a:off x="5280450" y="5433832"/>
              <a:ext cx="4333734" cy="102013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166867">
                      <a:extLst>
                        <a:ext uri="{9D8B030D-6E8A-4147-A177-3AD203B41FA5}">
                          <a16:colId xmlns:a16="http://schemas.microsoft.com/office/drawing/2014/main" val="3904585270"/>
                        </a:ext>
                      </a:extLst>
                    </a:gridCol>
                    <a:gridCol w="2166867">
                      <a:extLst>
                        <a:ext uri="{9D8B030D-6E8A-4147-A177-3AD203B41FA5}">
                          <a16:colId xmlns:a16="http://schemas.microsoft.com/office/drawing/2014/main" val="1344300024"/>
                        </a:ext>
                      </a:extLst>
                    </a:gridCol>
                  </a:tblGrid>
                  <a:tr h="296959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200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Перегрузка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1200" b="1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Невесомость</a:t>
                          </a:r>
                          <a:endParaRPr lang="ru-RU" sz="1200" b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00689033"/>
                      </a:ext>
                    </a:extLst>
                  </a:tr>
                  <a:tr h="723172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7"/>
                          <a:stretch>
                            <a:fillRect l="-281" t="-42017" r="-100562" b="-16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7"/>
                          <a:stretch>
                            <a:fillRect l="-100281" t="-42017" r="-562" b="-16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6537785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879985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TM02900722[[fn=Ион (конференц-зал)]]</Template>
  <TotalTime>843</TotalTime>
  <Words>5621</Words>
  <Application>Microsoft Office PowerPoint</Application>
  <PresentationFormat>Лист A4 (210x297 мм)</PresentationFormat>
  <Paragraphs>845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ФИЗИКА 9 класс Конспект уроков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admin</cp:lastModifiedBy>
  <cp:revision>128</cp:revision>
  <dcterms:created xsi:type="dcterms:W3CDTF">2024-07-30T17:31:50Z</dcterms:created>
  <dcterms:modified xsi:type="dcterms:W3CDTF">2025-01-11T18:50:27Z</dcterms:modified>
</cp:coreProperties>
</file>