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96" d="100"/>
          <a:sy n="96" d="100"/>
        </p:scale>
        <p:origin x="-96" y="-3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выработки элетроэнергии в России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9EF-4108-8F06-336DE559CC1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9EF-4108-8F06-336DE559CC14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9EF-4108-8F06-336DE559CC14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9EF-4108-8F06-336DE559CC14}"/>
              </c:ext>
            </c:extLst>
          </c:dPt>
          <c:cat>
            <c:strRef>
              <c:f>Лист1!$A$2:$A$5</c:f>
              <c:strCache>
                <c:ptCount val="3"/>
                <c:pt idx="0">
                  <c:v>ТЭС</c:v>
                </c:pt>
                <c:pt idx="1">
                  <c:v>АЭС</c:v>
                </c:pt>
                <c:pt idx="2">
                  <c:v>ГЭС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</c:v>
                </c:pt>
                <c:pt idx="1">
                  <c:v>16</c:v>
                </c:pt>
                <c:pt idx="2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3E-4B4C-B152-F089961865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78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72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5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61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00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394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93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5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33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40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39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99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309716" y="383458"/>
            <a:ext cx="9232490" cy="5973097"/>
          </a:xfrm>
          <a:prstGeom prst="snip2Diag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13494231">
            <a:off x="8081991" y="788855"/>
            <a:ext cx="1429062" cy="6787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675811">
            <a:off x="342272" y="5284410"/>
            <a:ext cx="1429062" cy="6787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113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638175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работы тепловых двигателей̆. Паровая турбина.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сгорания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647182"/>
            <a:ext cx="469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КПД теплового двигателя. Тепловые двигатели и защита окружающей̆ среды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2415516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ПАРОВА ТУРБИНА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тепловой двигатель, в котором энергия пара преобразуется в механическую работу.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325" y="1234575"/>
            <a:ext cx="4036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ДЕЙСТВИЯ ТЕПЛОВОГО ДВИГАТЕЛЯ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928" y="1685925"/>
            <a:ext cx="1001997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Нагреватель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14726" y="1685925"/>
            <a:ext cx="1049572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Холодильник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6512" y="1685925"/>
            <a:ext cx="1049572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тело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2228850" y="1962150"/>
            <a:ext cx="371475" cy="3168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1304925" y="1754980"/>
            <a:ext cx="601587" cy="138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2956085" y="1745711"/>
            <a:ext cx="558642" cy="147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86619" y="1892319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619" y="1892319"/>
                <a:ext cx="838200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9380" y="1962150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80" y="1962150"/>
                <a:ext cx="83820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75101" y="1932123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101" y="1932123"/>
                <a:ext cx="8382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32058" y="1871212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058" y="1871212"/>
                <a:ext cx="83820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274128" y="1993507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128" y="1993507"/>
                <a:ext cx="8382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02928" y="2892546"/>
            <a:ext cx="4429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 ВНУТРЕНЕГО СГОРАНИЯ(ДВС)-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тепловая машина, в которой химическая энергия топлива, сгорающего в рабочей зоне, преобразуется в механическую работу.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5237" y="3760643"/>
            <a:ext cx="3724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ЧЕТЫРЕХТАКТНОГО ДВИГАТЕЛЯ: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ВПУСК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СЖАТИЕ.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ХОД.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21069" y="1234575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КПД теплового двигателя-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отношение работы, совершаемой двигателем за цикл, к количеству теплоты, полученной от нагревателя.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30261" y="1828359"/>
                <a:ext cx="3989964" cy="1212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η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ru-R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 полезного действия;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теплоты переданное нагревателю, Дж;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теплоты переданное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холодильнику, Дж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261" y="1828359"/>
                <a:ext cx="3989964" cy="1212063"/>
              </a:xfrm>
              <a:prstGeom prst="rect">
                <a:avLst/>
              </a:prstGeom>
              <a:blipFill>
                <a:blip r:embed="rId7"/>
                <a:stretch>
                  <a:fillRect l="-153" b="-3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294863" y="3053894"/>
            <a:ext cx="4426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тепловых двигателей на окружающую среду: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Загрязнение биосферы;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температуры;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Истощение ресурсов;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на здоровье человека.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26665" y="4085411"/>
            <a:ext cx="2879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ЗАШИТА ОКРУЖАЮЩЕЙ СРЕДЫ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95772" y="4448175"/>
            <a:ext cx="1436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на электротранспорт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32679" y="4434703"/>
            <a:ext cx="1436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Очистные сооружение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83318" y="4441439"/>
            <a:ext cx="1436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катализаторов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6059606" y="4268474"/>
            <a:ext cx="0" cy="23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339759" y="4268474"/>
            <a:ext cx="0" cy="23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8529389" y="4306818"/>
            <a:ext cx="0" cy="23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85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3951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 сохранения и превращения энергии в тепловых процессах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739515"/>
            <a:ext cx="469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Электризация тел. Два рода электрических зарядов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СОХРАНЕНИЯ ЭНЕРГИИ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количество энергии при любых ее превращениях остается неизменным.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49" y="1789076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ПРЕВРАЩЕНИЕ ТЕПЛОВОЙ ЭНЕРГИИ В ДВИГАТЕЛЕ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928" y="2159477"/>
            <a:ext cx="117344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Тепловая энергия топлива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58606" y="2159477"/>
            <a:ext cx="117344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 энергия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30767" y="2159477"/>
            <a:ext cx="117344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энергия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476375" y="2314575"/>
            <a:ext cx="454392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104214" y="2314575"/>
            <a:ext cx="454392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02927" y="2967335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ПРЕВРАЩЕНИЕ ТЕПЛОВОЙ ЭНЕРГИИ В ПАРОВОЙ ТУРБИНЕ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2928" y="3478445"/>
            <a:ext cx="117344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Кинетическая энергия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58606" y="3478445"/>
            <a:ext cx="117344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 энергия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1476374" y="3633543"/>
            <a:ext cx="2082231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5292391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ЭЛЕКТРИЗАЦИЯ ТЕЛ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явление, в котором тела приобретают электрический заряд.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8668" y="1789075"/>
            <a:ext cx="4443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ЭЛЕКТРИЗАЦИИ ВСЕГДА БЕРУТ УЧАСТИЕ ДВА ТЕЛА.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2391" y="2106105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 ЭЛЕКТРИЧЕСКИ НЕЙТРАЛЬНО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сумма всех отрицательных зарядов в теле равна сумме всех положительных зарядов.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399084"/>
              </p:ext>
            </p:extLst>
          </p:nvPr>
        </p:nvGraphicFramePr>
        <p:xfrm>
          <a:off x="5292390" y="2767088"/>
          <a:ext cx="4339608" cy="661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9804">
                  <a:extLst>
                    <a:ext uri="{9D8B030D-6E8A-4147-A177-3AD203B41FA5}">
                      <a16:colId xmlns="" xmlns:a16="http://schemas.microsoft.com/office/drawing/2014/main" val="2051375863"/>
                    </a:ext>
                  </a:extLst>
                </a:gridCol>
                <a:gridCol w="2169804">
                  <a:extLst>
                    <a:ext uri="{9D8B030D-6E8A-4147-A177-3AD203B41FA5}">
                      <a16:colId xmlns="" xmlns:a16="http://schemas.microsoft.com/office/drawing/2014/main" val="3023128368"/>
                    </a:ext>
                  </a:extLst>
                </a:gridCol>
              </a:tblGrid>
              <a:tr h="6619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70774998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388084" y="2958917"/>
            <a:ext cx="800066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Стекло +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76411" y="2958917"/>
            <a:ext cx="800066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-Шёлк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52572" y="2958917"/>
            <a:ext cx="800066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Эбонит -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40899" y="2958917"/>
            <a:ext cx="800066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+Шерсть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92390" y="3478445"/>
            <a:ext cx="4443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 которое принимает отрицательный заряд имеет преизбыток электронов, а положительно заряженное недостача электронов.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13529" y="3953582"/>
            <a:ext cx="2897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ЭЛЕКТРИЗАЦИИ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05043" y="4251006"/>
            <a:ext cx="8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40900" y="4256581"/>
            <a:ext cx="8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Прямая со стрелкой 34"/>
          <p:cNvCxnSpPr>
            <a:endCxn id="32" idx="0"/>
          </p:cNvCxnSpPr>
          <p:nvPr/>
        </p:nvCxnSpPr>
        <p:spPr>
          <a:xfrm flipH="1">
            <a:off x="5905076" y="4118642"/>
            <a:ext cx="376147" cy="132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8614802" y="4130014"/>
            <a:ext cx="296057" cy="176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324493" y="4559580"/>
                <a:ext cx="42164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Заряд обозначается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𝒒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измеряется в </a:t>
                </a:r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(Кулонах).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493" y="4559580"/>
                <a:ext cx="4216472" cy="276999"/>
              </a:xfrm>
              <a:prstGeom prst="rect">
                <a:avLst/>
              </a:prstGeom>
              <a:blipFill>
                <a:blip r:embed="rId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324493" y="4891201"/>
            <a:ext cx="1916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рода зарядов: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Положительные(+).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Отрицательные(-).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08441" y="5546675"/>
            <a:ext cx="4248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Вред от электризации: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Искусственные ткани.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Молния-громоотвод.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Цепь-нефтяные цистерны.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9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3951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Взаимодействие заряженных тел. Закон Кулона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635942"/>
            <a:ext cx="469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Электрическое поле. Напряженность электрического поля.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Принцип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суперпозиции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электрических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3356811"/>
            <a:ext cx="4429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КУЛОНА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сила взаимодействия двух точечных неподвижных заряженных тел в вакууме прямо пропорциональна произведению модулей зарядов и обратно пропорционален квадрату расстояния между ними.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3585" y="4231370"/>
                <a:ext cx="3080084" cy="1533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заряд, Кл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расстояние, м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ru-RU" sz="12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ru-RU" sz="12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9</m:t>
                      </m:r>
                      <m:r>
                        <a:rPr lang="ru-RU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1200" b="0" i="1" dirty="0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ru-RU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sup>
                      </m:sSup>
                      <m:f>
                        <m:fPr>
                          <m:ctrlPr>
                            <a:rPr lang="ru-RU" sz="1200" b="0" i="1" dirty="0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Н∙</m:t>
                          </m:r>
                          <m:sSup>
                            <m:sSupPr>
                              <m:ctrlPr>
                                <a:rPr lang="ru-RU" sz="1200" b="0" i="1" dirty="0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м</m:t>
                              </m:r>
                            </m:e>
                            <m:sup>
                              <m:r>
                                <a:rPr lang="ru-RU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1200" b="0" i="1" dirty="0" smtClean="0">
                                  <a:latin typeface="Cambria Math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Кл</m:t>
                              </m:r>
                            </m:e>
                            <m:sup>
                              <m:r>
                                <a:rPr lang="ru-RU" sz="1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585" y="4231370"/>
                <a:ext cx="3080084" cy="15333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98621" y="1275347"/>
            <a:ext cx="329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ЗАРЯЖЕННЫХ ТЕЛ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979433" y="1678735"/>
            <a:ext cx="245109" cy="240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779328" y="1660478"/>
            <a:ext cx="245109" cy="240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979433" y="2054430"/>
            <a:ext cx="245109" cy="240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779328" y="2054430"/>
            <a:ext cx="245109" cy="240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979433" y="2450986"/>
            <a:ext cx="245109" cy="240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779328" y="2450986"/>
            <a:ext cx="245109" cy="240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984343" y="2820979"/>
            <a:ext cx="245109" cy="240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784238" y="2820979"/>
            <a:ext cx="245109" cy="240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979433" y="1614074"/>
            <a:ext cx="24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79328" y="1582942"/>
            <a:ext cx="24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79327" y="2377607"/>
            <a:ext cx="24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79433" y="2741085"/>
            <a:ext cx="24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9433" y="1985735"/>
            <a:ext cx="24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9326" y="1952958"/>
            <a:ext cx="24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79433" y="2348774"/>
            <a:ext cx="24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79326" y="2722184"/>
            <a:ext cx="24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>
            <a:stCxn id="15" idx="6"/>
          </p:cNvCxnSpPr>
          <p:nvPr/>
        </p:nvCxnSpPr>
        <p:spPr>
          <a:xfrm flipV="1">
            <a:off x="3024437" y="1780171"/>
            <a:ext cx="279202" cy="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1700230" y="1770911"/>
            <a:ext cx="279202" cy="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3024437" y="2174400"/>
            <a:ext cx="279202" cy="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1700230" y="2165140"/>
            <a:ext cx="279202" cy="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 flipV="1">
            <a:off x="2513627" y="2574014"/>
            <a:ext cx="279202" cy="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2513627" y="2968243"/>
            <a:ext cx="279202" cy="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2220277" y="2571959"/>
            <a:ext cx="279202" cy="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2220277" y="2966188"/>
            <a:ext cx="279202" cy="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236010" y="1259776"/>
            <a:ext cx="4611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ЭЛЕКТРИЧЕСКОЕ ПОЛЕ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особая форма материи, существующая вокруг тел или частиц обладающих электрическим зарядом.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05928" y="1952994"/>
            <a:ext cx="43915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ЭЛЕКТРИЧЕСКОГО ПОЛЯ: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Рождается электрическим зарядом.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обнаружить по действию на заряд.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силу.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205928" y="2820979"/>
            <a:ext cx="4611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НАПРЯЖЕННОСТЬ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силовая характеристика электрического поля.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836435" y="3189842"/>
                <a:ext cx="3080084" cy="1211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напряженность, Н/Кл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заряд, Кл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435" y="3189842"/>
                <a:ext cx="3080084" cy="1211550"/>
              </a:xfrm>
              <a:prstGeom prst="rect">
                <a:avLst/>
              </a:prstGeom>
              <a:blipFill>
                <a:blip r:embed="rId3"/>
                <a:stretch>
                  <a:fillRect b="-3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133724" y="4482540"/>
            <a:ext cx="4485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СКПЕРПОЗИЦИИ ЭЛЕКТРИЧЕСКИХ ПОЛЕЙ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99151" y="4770779"/>
            <a:ext cx="462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апряженность поля, создаваемого системой зарядов, равна векторной сумме напряжённостей полей, создаваемых каждым зарядом отдельно.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20969" y="5453480"/>
                <a:ext cx="4361444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69" y="5453480"/>
                <a:ext cx="4361444" cy="4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0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635942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Носители электрических зарядов. Элементарный заряд.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Строение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атома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51393" y="728274"/>
            <a:ext cx="469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Проводники и диэлектрики. Закон сохранения электрического заряда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579265"/>
              </p:ext>
            </p:extLst>
          </p:nvPr>
        </p:nvGraphicFramePr>
        <p:xfrm>
          <a:off x="302927" y="1234574"/>
          <a:ext cx="4429125" cy="1468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375">
                  <a:extLst>
                    <a:ext uri="{9D8B030D-6E8A-4147-A177-3AD203B41FA5}">
                      <a16:colId xmlns="" xmlns:a16="http://schemas.microsoft.com/office/drawing/2014/main" val="2791283631"/>
                    </a:ext>
                  </a:extLst>
                </a:gridCol>
                <a:gridCol w="1476375">
                  <a:extLst>
                    <a:ext uri="{9D8B030D-6E8A-4147-A177-3AD203B41FA5}">
                      <a16:colId xmlns="" xmlns:a16="http://schemas.microsoft.com/office/drawing/2014/main" val="2738190580"/>
                    </a:ext>
                  </a:extLst>
                </a:gridCol>
                <a:gridCol w="1476375">
                  <a:extLst>
                    <a:ext uri="{9D8B030D-6E8A-4147-A177-3AD203B41FA5}">
                      <a16:colId xmlns="" xmlns:a16="http://schemas.microsoft.com/office/drawing/2014/main" val="472872339"/>
                    </a:ext>
                  </a:extLst>
                </a:gridCol>
              </a:tblGrid>
              <a:tr h="269373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НОСИТЕЛИ ЭЛЕКТРИЧЕСКИХ ЗАРЯДОВ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3046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Жидкости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Твердые тела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1595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Электроны, положительные и отрицательные ионы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Положительные и отрицательные ионы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Свободные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электроны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874525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39879" y="2776199"/>
            <a:ext cx="4796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ЭЛЕМЕНТАРНЫЙ ЗАРЯД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минимальная порция электрического заряда.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48343" y="3237864"/>
                <a:ext cx="27792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е=1,6</m:t>
                      </m:r>
                      <m:r>
                        <a:rPr lang="ru-RU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ru-RU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Кл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343" y="3237864"/>
                <a:ext cx="2779294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05816" y="4253527"/>
            <a:ext cx="4796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ТОЧЕЧНЫЙ ЗАРЯД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заряженное тело, размерами которого можно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пренебречь.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26020" y="3514863"/>
                <a:ext cx="278293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𝑁𝑒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заряд тела, Кл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зарядов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020" y="3514863"/>
                <a:ext cx="2782937" cy="738664"/>
              </a:xfrm>
              <a:prstGeom prst="rect">
                <a:avLst/>
              </a:prstGeom>
              <a:blipFill>
                <a:blip r:embed="rId3"/>
                <a:stretch>
                  <a:fillRect b="-57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636296" y="4734795"/>
            <a:ext cx="1720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АТОМА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4532" y="5097303"/>
            <a:ext cx="94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84662" y="5097303"/>
            <a:ext cx="94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ядро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7488" y="5475945"/>
            <a:ext cx="94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протоны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34243" y="5463152"/>
            <a:ext cx="94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нейтроны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/>
          <p:cNvCxnSpPr>
            <a:stCxn id="18" idx="1"/>
          </p:cNvCxnSpPr>
          <p:nvPr/>
        </p:nvCxnSpPr>
        <p:spPr>
          <a:xfrm flipH="1">
            <a:off x="1248343" y="4873295"/>
            <a:ext cx="387953" cy="22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8" idx="3"/>
            <a:endCxn id="20" idx="0"/>
          </p:cNvCxnSpPr>
          <p:nvPr/>
        </p:nvCxnSpPr>
        <p:spPr>
          <a:xfrm>
            <a:off x="3356812" y="4873295"/>
            <a:ext cx="199338" cy="22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21" idx="0"/>
          </p:cNvCxnSpPr>
          <p:nvPr/>
        </p:nvCxnSpPr>
        <p:spPr>
          <a:xfrm flipH="1">
            <a:off x="2988976" y="5313120"/>
            <a:ext cx="367836" cy="162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761380" y="5269190"/>
            <a:ext cx="330487" cy="176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1820226" y="5751391"/>
            <a:ext cx="259929" cy="2626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1547130" y="5515088"/>
            <a:ext cx="806120" cy="773983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546446" y="6064250"/>
            <a:ext cx="122324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1949285" y="5474460"/>
            <a:ext cx="133350" cy="1245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1828734" y="5777548"/>
            <a:ext cx="133350" cy="12453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956122" y="5771349"/>
            <a:ext cx="133350" cy="12453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840351" y="5894402"/>
            <a:ext cx="133350" cy="12453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967947" y="5892631"/>
            <a:ext cx="133350" cy="12453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449308" y="5188589"/>
            <a:ext cx="133350" cy="1245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3290137" y="5561454"/>
            <a:ext cx="133350" cy="12453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4545912" y="5552178"/>
            <a:ext cx="133350" cy="12453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5186063" y="1235247"/>
            <a:ext cx="4535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ПРОВОДНИКИ –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вещества, которые проводят электрический ток.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86062" y="1661436"/>
            <a:ext cx="4535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ДИЭЛЕКТРИКИ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вещества, которые не проводят электрический ток.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67091" y="2136573"/>
            <a:ext cx="1658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70928" y="2542698"/>
            <a:ext cx="21039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ПРОВОДНИКИ: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Металлы.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Растворы солей или кислот.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102009" y="2544215"/>
            <a:ext cx="16195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ДИЭЛЕКТРИКИ: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Стекло.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Резина.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Пластмасса.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6241312" y="2269464"/>
            <a:ext cx="520995" cy="213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7889358" y="2249501"/>
            <a:ext cx="563526" cy="23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430378" y="3626993"/>
            <a:ext cx="4088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СОХРАНЕНИЯ ЭЛЕКТРИЧЕСКОГО ЗАРЯДА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95772" y="3913829"/>
            <a:ext cx="462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изолированной системе алгебраическая сумма зарядов всех тел остается постоянной: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24758" y="4340018"/>
                <a:ext cx="43614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𝑐𝑜𝑛𝑠𝑡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758" y="4340018"/>
                <a:ext cx="4361444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70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635942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Электрический ток, условия его существования.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Источники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электрического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6102" y="721304"/>
            <a:ext cx="469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электрического тока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39879" y="1317704"/>
            <a:ext cx="4796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ЭЛЕКТРИЧЕСКИЙ ТОК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упорядоченное движение заряженных частиц под действием электрического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401" y="1927576"/>
            <a:ext cx="4576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СУЩЕСТВОВАНИЯ ЭЛЕКТРИЧЕСКОГО ТОКА: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свободных заряженных частиц.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электрического поля.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22683" y="2722114"/>
            <a:ext cx="3260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ЭЛЕКТРИЧЕСКОГО ТОКА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319412"/>
              </p:ext>
            </p:extLst>
          </p:nvPr>
        </p:nvGraphicFramePr>
        <p:xfrm>
          <a:off x="302928" y="3117036"/>
          <a:ext cx="4429125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375">
                  <a:extLst>
                    <a:ext uri="{9D8B030D-6E8A-4147-A177-3AD203B41FA5}">
                      <a16:colId xmlns="" xmlns:a16="http://schemas.microsoft.com/office/drawing/2014/main" val="2794035442"/>
                    </a:ext>
                  </a:extLst>
                </a:gridCol>
                <a:gridCol w="1476375">
                  <a:extLst>
                    <a:ext uri="{9D8B030D-6E8A-4147-A177-3AD203B41FA5}">
                      <a16:colId xmlns="" xmlns:a16="http://schemas.microsoft.com/office/drawing/2014/main" val="2067938944"/>
                    </a:ext>
                  </a:extLst>
                </a:gridCol>
                <a:gridCol w="1476375">
                  <a:extLst>
                    <a:ext uri="{9D8B030D-6E8A-4147-A177-3AD203B41FA5}">
                      <a16:colId xmlns="" xmlns:a16="http://schemas.microsoft.com/office/drawing/2014/main" val="2711537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Гальванический элемент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Аккумулятор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Генератор тока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3859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Химическая энергия в электрическую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Химическая энергия в электрическую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Механическая энергия в электрическую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78606686"/>
                  </a:ext>
                </a:extLst>
              </a:tr>
            </a:tbl>
          </a:graphicData>
        </a:graphic>
      </p:graphicFrame>
      <p:cxnSp>
        <p:nvCxnSpPr>
          <p:cNvPr id="17" name="Прямая со стрелкой 16"/>
          <p:cNvCxnSpPr/>
          <p:nvPr/>
        </p:nvCxnSpPr>
        <p:spPr>
          <a:xfrm>
            <a:off x="1201479" y="2961823"/>
            <a:ext cx="0" cy="265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512828" y="2961823"/>
            <a:ext cx="0" cy="265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877339" y="2961823"/>
            <a:ext cx="0" cy="265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2928" y="4214316"/>
            <a:ext cx="36949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ИСТОЧНИКОВ ЭНЕРГИИ: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Тепловые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Световые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</a:t>
            </a:r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762847" y="1304232"/>
            <a:ext cx="34981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ЭЛЕКТРИЧЕСКОГО ТОКА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7029"/>
              </p:ext>
            </p:extLst>
          </p:nvPr>
        </p:nvGraphicFramePr>
        <p:xfrm>
          <a:off x="5147460" y="1776616"/>
          <a:ext cx="4637104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3795">
                  <a:extLst>
                    <a:ext uri="{9D8B030D-6E8A-4147-A177-3AD203B41FA5}">
                      <a16:colId xmlns="" xmlns:a16="http://schemas.microsoft.com/office/drawing/2014/main" val="3077939886"/>
                    </a:ext>
                  </a:extLst>
                </a:gridCol>
                <a:gridCol w="1026225">
                  <a:extLst>
                    <a:ext uri="{9D8B030D-6E8A-4147-A177-3AD203B41FA5}">
                      <a16:colId xmlns="" xmlns:a16="http://schemas.microsoft.com/office/drawing/2014/main" val="2890082774"/>
                    </a:ext>
                  </a:extLst>
                </a:gridCol>
                <a:gridCol w="1113989">
                  <a:extLst>
                    <a:ext uri="{9D8B030D-6E8A-4147-A177-3AD203B41FA5}">
                      <a16:colId xmlns="" xmlns:a16="http://schemas.microsoft.com/office/drawing/2014/main" val="1150367339"/>
                    </a:ext>
                  </a:extLst>
                </a:gridCol>
                <a:gridCol w="1313095">
                  <a:extLst>
                    <a:ext uri="{9D8B030D-6E8A-4147-A177-3AD203B41FA5}">
                      <a16:colId xmlns="" xmlns:a16="http://schemas.microsoft.com/office/drawing/2014/main" val="1695564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магнитное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механическое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76239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Электрический ток протекая по проводах нагревает его.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электролизе.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Проводник по котором протекает ток наделяется магнитными свойствами.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Рамка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помешенная в магнитное поле по которой протекает ток.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78350848"/>
                  </a:ext>
                </a:extLst>
              </a:tr>
            </a:tbl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 flipH="1">
            <a:off x="5823844" y="1581231"/>
            <a:ext cx="272719" cy="346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836195" y="1581231"/>
            <a:ext cx="0" cy="346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8718698" y="1581231"/>
            <a:ext cx="382772" cy="346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6840279" y="1564489"/>
            <a:ext cx="0" cy="346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96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3951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Электрический ток в металлах, жидкостях и газах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728275"/>
            <a:ext cx="469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Электрическая цепь и её составные части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555096"/>
              </p:ext>
            </p:extLst>
          </p:nvPr>
        </p:nvGraphicFramePr>
        <p:xfrm>
          <a:off x="302928" y="1324675"/>
          <a:ext cx="4429125" cy="21318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877">
                  <a:extLst>
                    <a:ext uri="{9D8B030D-6E8A-4147-A177-3AD203B41FA5}">
                      <a16:colId xmlns="" xmlns:a16="http://schemas.microsoft.com/office/drawing/2014/main" val="2480712793"/>
                    </a:ext>
                  </a:extLst>
                </a:gridCol>
                <a:gridCol w="1690576">
                  <a:extLst>
                    <a:ext uri="{9D8B030D-6E8A-4147-A177-3AD203B41FA5}">
                      <a16:colId xmlns="" xmlns:a16="http://schemas.microsoft.com/office/drawing/2014/main" val="373498206"/>
                    </a:ext>
                  </a:extLst>
                </a:gridCol>
                <a:gridCol w="1733672">
                  <a:extLst>
                    <a:ext uri="{9D8B030D-6E8A-4147-A177-3AD203B41FA5}">
                      <a16:colId xmlns="" xmlns:a16="http://schemas.microsoft.com/office/drawing/2014/main" val="545576417"/>
                    </a:ext>
                  </a:extLst>
                </a:gridCol>
              </a:tblGrid>
              <a:tr h="39450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Носители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зарядов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31745505"/>
                  </a:ext>
                </a:extLst>
              </a:tr>
              <a:tr h="39450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Свободные электроны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Проводники электрического тока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8351522"/>
                  </a:ext>
                </a:extLst>
              </a:tr>
              <a:tr h="39450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Положительные и отрицательные ионы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Очистка металлов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Гальваностегия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Гальванопластика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64684854"/>
                  </a:ext>
                </a:extLst>
              </a:tr>
              <a:tr h="39450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Электроны, положительные и отрицательные ионы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Неоновые лампы, сварка.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971879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109777" y="1324675"/>
            <a:ext cx="4796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ЭЛЕКТРИЧЕСКАЯ ЦЕПЬ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совокупность устройств, предназначенных для получения, передачи, преобразования и использования электрической энергии.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20403" y="1921075"/>
            <a:ext cx="4796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ЭЛЕКТРИЧЕСКАЯ СХЕМА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чертеж, на котором изображены схематически соединение приборов.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99321" y="2382740"/>
            <a:ext cx="3689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Простая электрическая цепь состоит из: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питания.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Соединительные провода.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466777"/>
              </p:ext>
            </p:extLst>
          </p:nvPr>
        </p:nvGraphicFramePr>
        <p:xfrm>
          <a:off x="5199320" y="3456538"/>
          <a:ext cx="2413591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010">
                  <a:extLst>
                    <a:ext uri="{9D8B030D-6E8A-4147-A177-3AD203B41FA5}">
                      <a16:colId xmlns="" xmlns:a16="http://schemas.microsoft.com/office/drawing/2014/main" val="2510665042"/>
                    </a:ext>
                  </a:extLst>
                </a:gridCol>
                <a:gridCol w="1169581">
                  <a:extLst>
                    <a:ext uri="{9D8B030D-6E8A-4147-A177-3AD203B41FA5}">
                      <a16:colId xmlns="" xmlns:a16="http://schemas.microsoft.com/office/drawing/2014/main" val="3720220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тока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33631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Ключ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11068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Лампочка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18612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Резистор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53983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Амперметр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49089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Вольтметр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29412650"/>
                  </a:ext>
                </a:extLst>
              </a:tr>
            </a:tbl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>
            <a:off x="6574704" y="3657600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994633" y="3657600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894464" y="3562233"/>
            <a:ext cx="0" cy="1626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6995440" y="3494915"/>
            <a:ext cx="935" cy="2804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585924" y="4020605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005853" y="4020605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6894464" y="3894680"/>
            <a:ext cx="100169" cy="1259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595620" y="4401977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015549" y="4401977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595620" y="4765189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015549" y="4765189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595620" y="5128401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015549" y="5128401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595620" y="5491613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015549" y="5491613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Блок-схема: узел суммирования 39"/>
          <p:cNvSpPr/>
          <p:nvPr/>
        </p:nvSpPr>
        <p:spPr>
          <a:xfrm>
            <a:off x="6878155" y="4297398"/>
            <a:ext cx="182793" cy="190893"/>
          </a:xfrm>
          <a:prstGeom prst="flowChartSummingJunc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процесс 40"/>
          <p:cNvSpPr/>
          <p:nvPr/>
        </p:nvSpPr>
        <p:spPr>
          <a:xfrm>
            <a:off x="6810743" y="4703314"/>
            <a:ext cx="354990" cy="14085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6835082" y="5006602"/>
            <a:ext cx="230821" cy="21347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6841344" y="5382509"/>
            <a:ext cx="230821" cy="21347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6799671" y="4969743"/>
            <a:ext cx="37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806066" y="5358723"/>
            <a:ext cx="37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8409180" y="2673064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8829109" y="2673064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8728940" y="2577697"/>
            <a:ext cx="0" cy="1626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8829916" y="2510379"/>
            <a:ext cx="935" cy="2804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409180" y="3270083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829109" y="3270083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Блок-схема: узел суммирования 51"/>
          <p:cNvSpPr/>
          <p:nvPr/>
        </p:nvSpPr>
        <p:spPr>
          <a:xfrm>
            <a:off x="8691715" y="3165504"/>
            <a:ext cx="182793" cy="190893"/>
          </a:xfrm>
          <a:prstGeom prst="flowChartSummingJunc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16200000">
            <a:off x="8246495" y="3091905"/>
            <a:ext cx="319760" cy="56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9142874" y="2673064"/>
            <a:ext cx="5995" cy="6156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8303401" y="2808905"/>
            <a:ext cx="100169" cy="1259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8408307" y="2686195"/>
            <a:ext cx="872" cy="1205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639462" y="2305596"/>
            <a:ext cx="375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639462" y="3350372"/>
            <a:ext cx="375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117440" y="2840640"/>
            <a:ext cx="375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069541" y="2761418"/>
            <a:ext cx="375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6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41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3951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728275"/>
            <a:ext cx="469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Электрическое напряжение.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Вольтметр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ТОКА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заряд переносимый чрез поперечное сечение за единицу времени.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2842" y="1749044"/>
                <a:ext cx="3080084" cy="1120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тока, А(Амперах)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заряд, Кл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время, с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42" y="1749044"/>
                <a:ext cx="3080084" cy="1120691"/>
              </a:xfrm>
              <a:prstGeom prst="rect">
                <a:avLst/>
              </a:prstGeom>
              <a:blipFill>
                <a:blip r:embed="rId2"/>
                <a:stretch>
                  <a:fillRect b="-3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02928" y="291332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тока измеряется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АМПЕРМЕТРОМ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Амперметр в электрическую цепь включается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6816" y="128737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ЭЛЕКТРИЧЕСКОЕ НАПРЯЖЕНИЕ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показывает, какую работу совершает электрическое поле по перемещению единичного заряда.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966730" y="1933710"/>
                <a:ext cx="3080084" cy="1213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напряжение, В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заряд, Кл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работа, Дж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730" y="1933710"/>
                <a:ext cx="3080084" cy="1213409"/>
              </a:xfrm>
              <a:prstGeom prst="rect">
                <a:avLst/>
              </a:prstGeom>
              <a:blipFill>
                <a:blip r:embed="rId3"/>
                <a:stretch>
                  <a:fillRect b="-3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86816" y="3100567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Напряжение измеряется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ВОЛЬТМЕТРОМ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Вольтметр в электрическую цепь включается </a:t>
            </a:r>
            <a:r>
              <a:rPr lang="ru-RU" sz="1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704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43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3951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Сопротивление проводника. Удельное сопротивление вещества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728275"/>
            <a:ext cx="469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Зависимость силы тока от напряжения. Закон Ома для участка цепи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свойства вещества препятствовать прохождению электрического тока.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2842" y="1749044"/>
                <a:ext cx="3080084" cy="1465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сопротивление, Ом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удельное сопротивление,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Ом</m:t>
                        </m:r>
                        <m:r>
                          <a:rPr lang="ru-RU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∙м</m:t>
                        </m:r>
                      </m:num>
                      <m:den>
                        <m:sSup>
                          <m:sSupPr>
                            <m:ctrlPr>
                              <a:rPr lang="ru-RU" sz="12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мм</m:t>
                            </m:r>
                          </m:e>
                          <m:sup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площадь,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длина, м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42" y="1749044"/>
                <a:ext cx="3080084" cy="1465786"/>
              </a:xfrm>
              <a:prstGeom prst="rect">
                <a:avLst/>
              </a:prstGeom>
              <a:blipFill>
                <a:blip r:embed="rId2"/>
                <a:stretch>
                  <a:fillRect b="-8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60683" y="3198167"/>
            <a:ext cx="4513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сопротивления-взаимодействие движущихся электронов с кристаллической решёткой.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928" y="3659832"/>
            <a:ext cx="43222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ЗАВИСИТ ОТ: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Длины проводника.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 проводника.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Площади сечения проводника.</a:t>
            </a:r>
          </a:p>
          <a:p>
            <a:pPr marL="342900" indent="-342900"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6309" y="4498809"/>
                <a:ext cx="4622365" cy="662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УДЕЛЬНОЕ СОПРОТИВЛЕНИЕ ПРОВОДНИКА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сопротивление проводника из данного вещества длиной 1м и площадью поперечного сечения 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b="0" i="1" dirty="0" smtClean="0">
                            <a:latin typeface="Cambria Math" panose="02040503050406030204" pitchFamily="18" charset="0"/>
                          </a:rPr>
                          <m:t>мм</m:t>
                        </m:r>
                      </m:e>
                      <m:sup>
                        <m:r>
                          <a:rPr lang="ru-RU" sz="1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12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09" y="4498809"/>
                <a:ext cx="4622365" cy="662169"/>
              </a:xfrm>
              <a:prstGeom prst="rect">
                <a:avLst/>
              </a:prstGeom>
              <a:blipFill>
                <a:blip r:embed="rId3"/>
                <a:stretch>
                  <a:fillRect l="-132" t="-917" b="-36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8466" y="5178637"/>
                <a:ext cx="1360967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66" y="5178637"/>
                <a:ext cx="1360967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761554" y="5283639"/>
            <a:ext cx="309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Проводники имеют наименьшее сопротивление, а изоляторы наибольшее.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99151" y="1287379"/>
            <a:ext cx="4816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ОМА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сила тока на участке цепи прямо пропорциональна напряжению на концах этого участка и обратно пропорциональна сопротивлению.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98295" y="1883779"/>
                <a:ext cx="1945455" cy="1163075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тока, А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напряжение, В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сопротивление, Ом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295" y="1883779"/>
                <a:ext cx="1945455" cy="1163075"/>
              </a:xfrm>
              <a:prstGeom prst="rect">
                <a:avLst/>
              </a:prstGeom>
              <a:blipFill>
                <a:blip r:embed="rId5"/>
                <a:stretch>
                  <a:fillRect b="-2591"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Равнобедренный треугольник 19"/>
          <p:cNvSpPr/>
          <p:nvPr/>
        </p:nvSpPr>
        <p:spPr>
          <a:xfrm>
            <a:off x="7915275" y="1933710"/>
            <a:ext cx="1085850" cy="98094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>
            <a:stCxn id="20" idx="1"/>
            <a:endCxn id="20" idx="5"/>
          </p:cNvCxnSpPr>
          <p:nvPr/>
        </p:nvCxnSpPr>
        <p:spPr>
          <a:xfrm>
            <a:off x="8186738" y="2424180"/>
            <a:ext cx="542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8458200" y="2419350"/>
            <a:ext cx="0" cy="495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282614" y="2125714"/>
            <a:ext cx="271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123688" y="2583614"/>
            <a:ext cx="271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83883" y="2583613"/>
            <a:ext cx="271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400808" y="2067353"/>
                <a:ext cx="7472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𝐼𝑅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808" y="2067353"/>
                <a:ext cx="747211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864258" y="1997389"/>
                <a:ext cx="747211" cy="436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4258" y="1997389"/>
                <a:ext cx="747211" cy="436851"/>
              </a:xfrm>
              <a:prstGeom prst="rect">
                <a:avLst/>
              </a:prstGeom>
              <a:blipFill>
                <a:blip r:embed="rId7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 стрелкой 30"/>
          <p:cNvCxnSpPr>
            <a:stCxn id="28" idx="3"/>
          </p:cNvCxnSpPr>
          <p:nvPr/>
        </p:nvCxnSpPr>
        <p:spPr>
          <a:xfrm flipV="1">
            <a:off x="8148019" y="2205754"/>
            <a:ext cx="108913" cy="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8859816" y="2258612"/>
            <a:ext cx="141309" cy="245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51068" y="3202215"/>
            <a:ext cx="3899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СИЛЫ ТОКА ОТ НАПРЯЖЕНИЯ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5705207" y="3643254"/>
            <a:ext cx="0" cy="8555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 flipV="1">
            <a:off x="6132985" y="4071032"/>
            <a:ext cx="0" cy="8555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5705207" y="3766779"/>
            <a:ext cx="703843" cy="7320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57258" y="3473155"/>
            <a:ext cx="467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80353" y="4515434"/>
            <a:ext cx="639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153348" y="3682625"/>
            <a:ext cx="2577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сколько раз увеличивается напряжение, приложенное к одному проводнику, во сколько же раз увеличивается и сила тока в нем.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12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47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3951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Последовательное и параллельное соединения проводников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728275"/>
            <a:ext cx="469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Работа и мощность электрического тока.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Джоуля-Ленца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195770" y="1185475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ЭЛЕКТРИЧЕСКОГО ТОКА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показывает какая работа была совершена электрическим полем по перемещении электрического заряда.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36435" y="2339594"/>
                <a:ext cx="308008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𝑈𝐼𝑡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напряжение, В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тока, А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время, с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435" y="2339594"/>
                <a:ext cx="3080084" cy="1107996"/>
              </a:xfrm>
              <a:prstGeom prst="rect">
                <a:avLst/>
              </a:prstGeom>
              <a:blipFill>
                <a:blip r:embed="rId2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0253650"/>
                  </p:ext>
                </p:extLst>
              </p:nvPr>
            </p:nvGraphicFramePr>
            <p:xfrm>
              <a:off x="353727" y="1234575"/>
              <a:ext cx="4378326" cy="358400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89163">
                      <a:extLst>
                        <a:ext uri="{9D8B030D-6E8A-4147-A177-3AD203B41FA5}">
                          <a16:colId xmlns="" xmlns:a16="http://schemas.microsoft.com/office/drawing/2014/main" val="1082329045"/>
                        </a:ext>
                      </a:extLst>
                    </a:gridCol>
                    <a:gridCol w="2189163">
                      <a:extLst>
                        <a:ext uri="{9D8B030D-6E8A-4147-A177-3AD203B41FA5}">
                          <a16:colId xmlns="" xmlns:a16="http://schemas.microsoft.com/office/drawing/2014/main" val="209685415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Последовательное соединение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Параллельное </a:t>
                          </a:r>
                        </a:p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соединение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13012455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9238633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-это соединение, при котором конец одного проводника присоединяется к началу другого.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-это соединение, при котором все проводники заключены между двумя общими точками.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159098608"/>
                      </a:ext>
                    </a:extLst>
                  </a:tr>
                  <a:tr h="25611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ЗАКОНЫ СОЕДИНЕНИЙ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265521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𝑐𝑜𝑛𝑠𝑡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𝐼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9933796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𝑈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𝑐𝑜𝑛𝑠𝑡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532409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120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6981751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0253650"/>
                  </p:ext>
                </p:extLst>
              </p:nvPr>
            </p:nvGraphicFramePr>
            <p:xfrm>
              <a:off x="353727" y="1234575"/>
              <a:ext cx="4378326" cy="358400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89163">
                      <a:extLst>
                        <a:ext uri="{9D8B030D-6E8A-4147-A177-3AD203B41FA5}">
                          <a16:colId xmlns:a16="http://schemas.microsoft.com/office/drawing/2014/main" val="1082329045"/>
                        </a:ext>
                      </a:extLst>
                    </a:gridCol>
                    <a:gridCol w="2189163">
                      <a:extLst>
                        <a:ext uri="{9D8B030D-6E8A-4147-A177-3AD203B41FA5}">
                          <a16:colId xmlns:a16="http://schemas.microsoft.com/office/drawing/2014/main" val="209685415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Последовательное соединение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Параллельное </a:t>
                          </a:r>
                        </a:p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соединение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01245588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23863380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-это соединение, при котором конец одного проводника присоединяется к началу другого.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-это соединение, при котором все проводники заключены между двумя общими точками.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59098608"/>
                      </a:ext>
                    </a:extLst>
                  </a:tr>
                  <a:tr h="27432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ЗАКОНЫ СОЕДИНЕНИЙ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5521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556" t="-642623" r="-100278" b="-2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00836" t="-642623" r="-557" b="-227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33796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556" t="-742623" r="-100278" b="-1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00836" t="-742623" r="-557" b="-127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240970"/>
                      </a:ext>
                    </a:extLst>
                  </a:tr>
                  <a:tr h="46488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556" t="-676316" r="-100278" b="-2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00836" t="-676316" r="-557" b="-26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98175133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>
            <a:off x="524982" y="2101358"/>
            <a:ext cx="18669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820257" y="2028764"/>
            <a:ext cx="485775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39407" y="2028764"/>
            <a:ext cx="485775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264195" y="1872819"/>
            <a:ext cx="7495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67517" y="2263394"/>
            <a:ext cx="7495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391564" y="1796619"/>
            <a:ext cx="485775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391564" y="2187194"/>
            <a:ext cx="485775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001386" y="1882141"/>
            <a:ext cx="0" cy="3812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264195" y="1872819"/>
            <a:ext cx="0" cy="3812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3072809" y="2072767"/>
            <a:ext cx="19138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001386" y="2099004"/>
            <a:ext cx="19138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55017" y="1826251"/>
                <a:ext cx="1447090" cy="47032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𝑈𝑞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017" y="1826251"/>
                <a:ext cx="1447090" cy="4703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31950" y="1898376"/>
                <a:ext cx="1365798" cy="408573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𝐼𝑡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1950" y="1898376"/>
                <a:ext cx="1365798" cy="4085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 стрелкой 31"/>
          <p:cNvCxnSpPr/>
          <p:nvPr/>
        </p:nvCxnSpPr>
        <p:spPr>
          <a:xfrm>
            <a:off x="6802107" y="2310045"/>
            <a:ext cx="249521" cy="107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7769890" y="2320421"/>
            <a:ext cx="247410" cy="96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95770" y="3447590"/>
            <a:ext cx="4429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ДЖОУЛЯ-ЛЕНЦА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количество теплоты выделяемое в проводнике при прохождении электрического тока, равно произведению квадрата силы тока, сопротивления проводника и времени.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57770" y="4293450"/>
                <a:ext cx="16374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7770" y="4293450"/>
                <a:ext cx="1637413" cy="369332"/>
              </a:xfrm>
              <a:prstGeom prst="rect">
                <a:avLst/>
              </a:prstGeom>
              <a:blipFill>
                <a:blip r:embed="rId6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679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53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7" y="63594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Электрические цепи и потребители электрической энергии в быту.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Короткое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замыкание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728275"/>
            <a:ext cx="469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Постоянные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магниты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их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взаимодействие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электрическая цепь состоит из параллельного соединения.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927" y="3767272"/>
            <a:ext cx="4540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КОРОТКОЕ ЗАМЫКАНИЕ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резкое возрастание силы тока в цепи при уменьшении сопротивления нагрузки.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927" y="2221950"/>
            <a:ext cx="42690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ПОТРЕБИТЕЛИ ЭЛЕКТРИЧЕСКОЙ ЭНЕРГИИ В БЫТУ: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Лампочка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Миксер.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Телевизор.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Электрическая плита.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Насос.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7382" y="1719956"/>
            <a:ext cx="4540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ПОТРЕБИТЕЛИ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устройства работающие за счет электрического тока.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2926" y="4240178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ПРЕДОХРАНИТЕЛИ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защита электрической цепи от перегрузок.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95773" y="1273971"/>
            <a:ext cx="4540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 МАГНИТЫ–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тела, которые длительное время сохраняют намагниченность.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10073" y="1812685"/>
            <a:ext cx="110025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415542" y="1812289"/>
            <a:ext cx="110025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884945" y="1749044"/>
            <a:ext cx="1467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южный полюс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северный полюс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5331" y="2332339"/>
            <a:ext cx="4057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МАГНИТОВ: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разноименные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полюса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притягиваются</a:t>
            </a:r>
          </a:p>
          <a:p>
            <a:pPr marL="342900" indent="-3429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одноименные полюса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отталкиваются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магнита с одним полюсом не существует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51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65406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Основные положения молекулярно-кинетической теории и их опытные подтверждения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Масса и размер атомов и молекул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5257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ПОЛОЖЕНИЯ МОЛЕКУЛЯРНО-КИНЕТИЧЕСКОЙ ТЕОРИИ: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вещества состоят из атомов и молекул.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Частицы непрерывно хаотически движутся.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Частицы взаимодействуют друг с другом.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7667" y="2462876"/>
            <a:ext cx="4525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ЭКСПЕРИМЕНТАЛЬНОЕ ПОДТВЕРЖДЕНИЕ: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Измельчение вещества, сжатие, растворимость,…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Диффузия, броуновское движение, …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Смачивание, притягивание, поверхностное натяжение,…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376" y="1287379"/>
            <a:ext cx="4777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-мельчайшая устойчивая частица вещества, сохраняющая его основные химические свойства.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64763" y="1823650"/>
            <a:ext cx="2515213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 состоит из АТОМОВ.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9151" y="2179804"/>
            <a:ext cx="462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-мельчайшие частицы химического элемента, сохраняющие его химические свойства.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11186" y="2641159"/>
            <a:ext cx="462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ОТНОСИТЕЛЬНАЯ МОЛЕКУЛЯРНАЯ(АТОМНАЯ) МАССА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отношение массы данной молекулы(атома) к одной двенадцатой массы атома углерода.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65696" y="3285327"/>
                <a:ext cx="1221998" cy="5563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ru-RU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sSub>
                            <m:sSubPr>
                              <m:ctrlPr>
                                <a:rPr lang="ru-RU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696" y="3285327"/>
                <a:ext cx="1221998" cy="5563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111186" y="3928269"/>
            <a:ext cx="462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ВЕЩЕСТВА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величина, характеризующая количество молекул (или атомов), содержащих в веществе.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72905" y="4562538"/>
                <a:ext cx="1094778" cy="46827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i="1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905" y="4562538"/>
                <a:ext cx="1094778" cy="4682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893781" y="4372415"/>
                <a:ext cx="256259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 молекулы или атома, кг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молярная масса, кг/моль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атомов или молекул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постоянная Авогадро, 1/моль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781" y="4372415"/>
                <a:ext cx="2562593" cy="830997"/>
              </a:xfrm>
              <a:prstGeom prst="rect">
                <a:avLst/>
              </a:prstGeom>
              <a:blipFill>
                <a:blip r:embed="rId4"/>
                <a:stretch>
                  <a:fillRect l="-238" b="-43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Таблица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1115269"/>
                  </p:ext>
                </p:extLst>
              </p:nvPr>
            </p:nvGraphicFramePr>
            <p:xfrm>
              <a:off x="5198253" y="5286199"/>
              <a:ext cx="4392314" cy="548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96157">
                      <a:extLst>
                        <a:ext uri="{9D8B030D-6E8A-4147-A177-3AD203B41FA5}">
                          <a16:colId xmlns="" xmlns:a16="http://schemas.microsoft.com/office/drawing/2014/main" val="1222876567"/>
                        </a:ext>
                      </a:extLst>
                    </a:gridCol>
                    <a:gridCol w="2196157">
                      <a:extLst>
                        <a:ext uri="{9D8B030D-6E8A-4147-A177-3AD203B41FA5}">
                          <a16:colId xmlns="" xmlns:a16="http://schemas.microsoft.com/office/drawing/2014/main" val="2587994271"/>
                        </a:ext>
                      </a:extLst>
                    </a:gridCol>
                  </a:tblGrid>
                  <a:tr h="2026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Размер атома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Размер молекулы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574752841"/>
                      </a:ext>
                    </a:extLst>
                  </a:tr>
                  <a:tr h="273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≈</m:t>
                                </m:r>
                                <m:sSup>
                                  <m:sSupPr>
                                    <m:ctrlPr>
                                      <a:rPr lang="ru-RU" sz="120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−10</m:t>
                                    </m:r>
                                  </m:sup>
                                </m:sSup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м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≈</m:t>
                                </m:r>
                                <m:sSup>
                                  <m:sSupPr>
                                    <m:ctrlPr>
                                      <a:rPr lang="ru-RU" sz="1200" i="1" smtClean="0">
                                        <a:latin typeface="Cambria Math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−9</m:t>
                                    </m:r>
                                  </m:sup>
                                </m:sSup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м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7051875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Таблица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1115269"/>
                  </p:ext>
                </p:extLst>
              </p:nvPr>
            </p:nvGraphicFramePr>
            <p:xfrm>
              <a:off x="5198253" y="5286199"/>
              <a:ext cx="4392314" cy="548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96157">
                      <a:extLst>
                        <a:ext uri="{9D8B030D-6E8A-4147-A177-3AD203B41FA5}">
                          <a16:colId xmlns:a16="http://schemas.microsoft.com/office/drawing/2014/main" val="1222876567"/>
                        </a:ext>
                      </a:extLst>
                    </a:gridCol>
                    <a:gridCol w="2196157">
                      <a:extLst>
                        <a:ext uri="{9D8B030D-6E8A-4147-A177-3AD203B41FA5}">
                          <a16:colId xmlns:a16="http://schemas.microsoft.com/office/drawing/2014/main" val="258799427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Размер атома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Размер молекулы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4752841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277" t="-104444" r="-100554" b="-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100277" t="-104444" r="-554" b="-4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0518753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87998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58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7" y="63594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Магнитное поле. Магнитное поле Земли и его значение для жизни на Земле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624703"/>
            <a:ext cx="469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Эрстеда. Магнитное поле электрического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тока.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Магнитное поле катушки с током</a:t>
            </a: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МАГНИТНОЕ ПОЛЕ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особая форма материи.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927" y="15525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Магнитное поле изображают в виде силовых линий.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926" y="1829574"/>
            <a:ext cx="4429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МАГНИТНОГО ПОЛЯ: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Порождается электрическим током.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обнаружить с помощью магнитной стрелкой.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на проводник с током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Электрический ток и магнитное поле связаны.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Электрический ток – источник магнитного поля.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05225" y="1990725"/>
            <a:ext cx="400050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05275" y="1990725"/>
            <a:ext cx="400050" cy="14287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>
            <a:stCxn id="15" idx="1"/>
          </p:cNvCxnSpPr>
          <p:nvPr/>
        </p:nvCxnSpPr>
        <p:spPr>
          <a:xfrm flipH="1" flipV="1">
            <a:off x="3456892" y="2062162"/>
            <a:ext cx="24833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3456892" y="2134426"/>
            <a:ext cx="24833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3454960" y="2000530"/>
            <a:ext cx="24833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4509188" y="2043550"/>
            <a:ext cx="24833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4509188" y="2115814"/>
            <a:ext cx="24833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4507256" y="1981918"/>
            <a:ext cx="24833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 23"/>
          <p:cNvSpPr/>
          <p:nvPr/>
        </p:nvSpPr>
        <p:spPr>
          <a:xfrm>
            <a:off x="3672673" y="1758462"/>
            <a:ext cx="874206" cy="232188"/>
          </a:xfrm>
          <a:custGeom>
            <a:avLst/>
            <a:gdLst>
              <a:gd name="connsiteX0" fmla="*/ 25120 w 874206"/>
              <a:gd name="connsiteY0" fmla="*/ 226087 h 232188"/>
              <a:gd name="connsiteX1" fmla="*/ 5024 w 874206"/>
              <a:gd name="connsiteY1" fmla="*/ 200967 h 232188"/>
              <a:gd name="connsiteX2" fmla="*/ 0 w 874206"/>
              <a:gd name="connsiteY2" fmla="*/ 185894 h 232188"/>
              <a:gd name="connsiteX3" fmla="*/ 5024 w 874206"/>
              <a:gd name="connsiteY3" fmla="*/ 115556 h 232188"/>
              <a:gd name="connsiteX4" fmla="*/ 10048 w 874206"/>
              <a:gd name="connsiteY4" fmla="*/ 100483 h 232188"/>
              <a:gd name="connsiteX5" fmla="*/ 55265 w 874206"/>
              <a:gd name="connsiteY5" fmla="*/ 60290 h 232188"/>
              <a:gd name="connsiteX6" fmla="*/ 70338 w 874206"/>
              <a:gd name="connsiteY6" fmla="*/ 50241 h 232188"/>
              <a:gd name="connsiteX7" fmla="*/ 85411 w 874206"/>
              <a:gd name="connsiteY7" fmla="*/ 45217 h 232188"/>
              <a:gd name="connsiteX8" fmla="*/ 105507 w 874206"/>
              <a:gd name="connsiteY8" fmla="*/ 35169 h 232188"/>
              <a:gd name="connsiteX9" fmla="*/ 145701 w 874206"/>
              <a:gd name="connsiteY9" fmla="*/ 25120 h 232188"/>
              <a:gd name="connsiteX10" fmla="*/ 185894 w 874206"/>
              <a:gd name="connsiteY10" fmla="*/ 15072 h 232188"/>
              <a:gd name="connsiteX11" fmla="*/ 205991 w 874206"/>
              <a:gd name="connsiteY11" fmla="*/ 10048 h 232188"/>
              <a:gd name="connsiteX12" fmla="*/ 236136 w 874206"/>
              <a:gd name="connsiteY12" fmla="*/ 0 h 232188"/>
              <a:gd name="connsiteX13" fmla="*/ 517490 w 874206"/>
              <a:gd name="connsiteY13" fmla="*/ 10048 h 232188"/>
              <a:gd name="connsiteX14" fmla="*/ 562707 w 874206"/>
              <a:gd name="connsiteY14" fmla="*/ 20096 h 232188"/>
              <a:gd name="connsiteX15" fmla="*/ 592852 w 874206"/>
              <a:gd name="connsiteY15" fmla="*/ 25120 h 232188"/>
              <a:gd name="connsiteX16" fmla="*/ 628022 w 874206"/>
              <a:gd name="connsiteY16" fmla="*/ 35169 h 232188"/>
              <a:gd name="connsiteX17" fmla="*/ 668215 w 874206"/>
              <a:gd name="connsiteY17" fmla="*/ 45217 h 232188"/>
              <a:gd name="connsiteX18" fmla="*/ 683287 w 874206"/>
              <a:gd name="connsiteY18" fmla="*/ 50241 h 232188"/>
              <a:gd name="connsiteX19" fmla="*/ 708408 w 874206"/>
              <a:gd name="connsiteY19" fmla="*/ 55265 h 232188"/>
              <a:gd name="connsiteX20" fmla="*/ 738553 w 874206"/>
              <a:gd name="connsiteY20" fmla="*/ 65314 h 232188"/>
              <a:gd name="connsiteX21" fmla="*/ 773723 w 874206"/>
              <a:gd name="connsiteY21" fmla="*/ 75362 h 232188"/>
              <a:gd name="connsiteX22" fmla="*/ 798843 w 874206"/>
              <a:gd name="connsiteY22" fmla="*/ 100483 h 232188"/>
              <a:gd name="connsiteX23" fmla="*/ 818940 w 874206"/>
              <a:gd name="connsiteY23" fmla="*/ 125604 h 232188"/>
              <a:gd name="connsiteX24" fmla="*/ 828989 w 874206"/>
              <a:gd name="connsiteY24" fmla="*/ 155749 h 232188"/>
              <a:gd name="connsiteX25" fmla="*/ 834013 w 874206"/>
              <a:gd name="connsiteY25" fmla="*/ 170822 h 232188"/>
              <a:gd name="connsiteX26" fmla="*/ 828989 w 874206"/>
              <a:gd name="connsiteY26" fmla="*/ 205991 h 232188"/>
              <a:gd name="connsiteX27" fmla="*/ 823964 w 874206"/>
              <a:gd name="connsiteY27" fmla="*/ 231112 h 232188"/>
              <a:gd name="connsiteX28" fmla="*/ 808892 w 874206"/>
              <a:gd name="connsiteY28" fmla="*/ 226087 h 232188"/>
              <a:gd name="connsiteX29" fmla="*/ 803868 w 874206"/>
              <a:gd name="connsiteY29" fmla="*/ 205991 h 232188"/>
              <a:gd name="connsiteX30" fmla="*/ 834013 w 874206"/>
              <a:gd name="connsiteY30" fmla="*/ 226087 h 232188"/>
              <a:gd name="connsiteX31" fmla="*/ 849085 w 874206"/>
              <a:gd name="connsiteY31" fmla="*/ 216039 h 232188"/>
              <a:gd name="connsiteX32" fmla="*/ 874206 w 874206"/>
              <a:gd name="connsiteY32" fmla="*/ 211015 h 2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74206" h="232188">
                <a:moveTo>
                  <a:pt x="25120" y="226087"/>
                </a:moveTo>
                <a:cubicBezTo>
                  <a:pt x="18421" y="217714"/>
                  <a:pt x="10707" y="210060"/>
                  <a:pt x="5024" y="200967"/>
                </a:cubicBezTo>
                <a:cubicBezTo>
                  <a:pt x="2217" y="196476"/>
                  <a:pt x="0" y="191190"/>
                  <a:pt x="0" y="185894"/>
                </a:cubicBezTo>
                <a:cubicBezTo>
                  <a:pt x="0" y="162388"/>
                  <a:pt x="2278" y="138901"/>
                  <a:pt x="5024" y="115556"/>
                </a:cubicBezTo>
                <a:cubicBezTo>
                  <a:pt x="5643" y="110296"/>
                  <a:pt x="6870" y="104720"/>
                  <a:pt x="10048" y="100483"/>
                </a:cubicBezTo>
                <a:cubicBezTo>
                  <a:pt x="21962" y="84597"/>
                  <a:pt x="39220" y="71751"/>
                  <a:pt x="55265" y="60290"/>
                </a:cubicBezTo>
                <a:cubicBezTo>
                  <a:pt x="60179" y="56780"/>
                  <a:pt x="64937" y="52942"/>
                  <a:pt x="70338" y="50241"/>
                </a:cubicBezTo>
                <a:cubicBezTo>
                  <a:pt x="75075" y="47873"/>
                  <a:pt x="80543" y="47303"/>
                  <a:pt x="85411" y="45217"/>
                </a:cubicBezTo>
                <a:cubicBezTo>
                  <a:pt x="92295" y="42267"/>
                  <a:pt x="98402" y="37537"/>
                  <a:pt x="105507" y="35169"/>
                </a:cubicBezTo>
                <a:cubicBezTo>
                  <a:pt x="118609" y="30802"/>
                  <a:pt x="132599" y="29487"/>
                  <a:pt x="145701" y="25120"/>
                </a:cubicBezTo>
                <a:cubicBezTo>
                  <a:pt x="172633" y="16143"/>
                  <a:pt x="149518" y="23155"/>
                  <a:pt x="185894" y="15072"/>
                </a:cubicBezTo>
                <a:cubicBezTo>
                  <a:pt x="192635" y="13574"/>
                  <a:pt x="199377" y="12032"/>
                  <a:pt x="205991" y="10048"/>
                </a:cubicBezTo>
                <a:cubicBezTo>
                  <a:pt x="216136" y="7005"/>
                  <a:pt x="236136" y="0"/>
                  <a:pt x="236136" y="0"/>
                </a:cubicBezTo>
                <a:cubicBezTo>
                  <a:pt x="300651" y="1466"/>
                  <a:pt x="432096" y="2"/>
                  <a:pt x="517490" y="10048"/>
                </a:cubicBezTo>
                <a:cubicBezTo>
                  <a:pt x="538804" y="12555"/>
                  <a:pt x="542880" y="16131"/>
                  <a:pt x="562707" y="20096"/>
                </a:cubicBezTo>
                <a:cubicBezTo>
                  <a:pt x="572696" y="22094"/>
                  <a:pt x="582863" y="23122"/>
                  <a:pt x="592852" y="25120"/>
                </a:cubicBezTo>
                <a:cubicBezTo>
                  <a:pt x="624221" y="31394"/>
                  <a:pt x="601693" y="27989"/>
                  <a:pt x="628022" y="35169"/>
                </a:cubicBezTo>
                <a:cubicBezTo>
                  <a:pt x="641345" y="38803"/>
                  <a:pt x="655114" y="40850"/>
                  <a:pt x="668215" y="45217"/>
                </a:cubicBezTo>
                <a:cubicBezTo>
                  <a:pt x="673239" y="46892"/>
                  <a:pt x="678149" y="48957"/>
                  <a:pt x="683287" y="50241"/>
                </a:cubicBezTo>
                <a:cubicBezTo>
                  <a:pt x="691572" y="52312"/>
                  <a:pt x="700169" y="53018"/>
                  <a:pt x="708408" y="55265"/>
                </a:cubicBezTo>
                <a:cubicBezTo>
                  <a:pt x="718627" y="58052"/>
                  <a:pt x="728277" y="62745"/>
                  <a:pt x="738553" y="65314"/>
                </a:cubicBezTo>
                <a:cubicBezTo>
                  <a:pt x="763788" y="71622"/>
                  <a:pt x="752099" y="68155"/>
                  <a:pt x="773723" y="75362"/>
                </a:cubicBezTo>
                <a:cubicBezTo>
                  <a:pt x="799563" y="92591"/>
                  <a:pt x="779701" y="76557"/>
                  <a:pt x="798843" y="100483"/>
                </a:cubicBezTo>
                <a:cubicBezTo>
                  <a:pt x="809286" y="113536"/>
                  <a:pt x="811206" y="108201"/>
                  <a:pt x="818940" y="125604"/>
                </a:cubicBezTo>
                <a:cubicBezTo>
                  <a:pt x="823242" y="135283"/>
                  <a:pt x="825639" y="145701"/>
                  <a:pt x="828989" y="155749"/>
                </a:cubicBezTo>
                <a:lnTo>
                  <a:pt x="834013" y="170822"/>
                </a:lnTo>
                <a:cubicBezTo>
                  <a:pt x="832338" y="182545"/>
                  <a:pt x="830936" y="194310"/>
                  <a:pt x="828989" y="205991"/>
                </a:cubicBezTo>
                <a:cubicBezTo>
                  <a:pt x="827585" y="214414"/>
                  <a:pt x="830003" y="225074"/>
                  <a:pt x="823964" y="231112"/>
                </a:cubicBezTo>
                <a:cubicBezTo>
                  <a:pt x="820219" y="234857"/>
                  <a:pt x="813916" y="227762"/>
                  <a:pt x="808892" y="226087"/>
                </a:cubicBezTo>
                <a:cubicBezTo>
                  <a:pt x="778888" y="196084"/>
                  <a:pt x="772283" y="198095"/>
                  <a:pt x="803868" y="205991"/>
                </a:cubicBezTo>
                <a:cubicBezTo>
                  <a:pt x="810144" y="212267"/>
                  <a:pt x="821548" y="228164"/>
                  <a:pt x="834013" y="226087"/>
                </a:cubicBezTo>
                <a:cubicBezTo>
                  <a:pt x="839969" y="225094"/>
                  <a:pt x="843684" y="218739"/>
                  <a:pt x="849085" y="216039"/>
                </a:cubicBezTo>
                <a:cubicBezTo>
                  <a:pt x="861252" y="209956"/>
                  <a:pt x="862709" y="211015"/>
                  <a:pt x="874206" y="21101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flipV="1">
            <a:off x="3689263" y="2123794"/>
            <a:ext cx="874206" cy="232188"/>
          </a:xfrm>
          <a:custGeom>
            <a:avLst/>
            <a:gdLst>
              <a:gd name="connsiteX0" fmla="*/ 25120 w 874206"/>
              <a:gd name="connsiteY0" fmla="*/ 226087 h 232188"/>
              <a:gd name="connsiteX1" fmla="*/ 5024 w 874206"/>
              <a:gd name="connsiteY1" fmla="*/ 200967 h 232188"/>
              <a:gd name="connsiteX2" fmla="*/ 0 w 874206"/>
              <a:gd name="connsiteY2" fmla="*/ 185894 h 232188"/>
              <a:gd name="connsiteX3" fmla="*/ 5024 w 874206"/>
              <a:gd name="connsiteY3" fmla="*/ 115556 h 232188"/>
              <a:gd name="connsiteX4" fmla="*/ 10048 w 874206"/>
              <a:gd name="connsiteY4" fmla="*/ 100483 h 232188"/>
              <a:gd name="connsiteX5" fmla="*/ 55265 w 874206"/>
              <a:gd name="connsiteY5" fmla="*/ 60290 h 232188"/>
              <a:gd name="connsiteX6" fmla="*/ 70338 w 874206"/>
              <a:gd name="connsiteY6" fmla="*/ 50241 h 232188"/>
              <a:gd name="connsiteX7" fmla="*/ 85411 w 874206"/>
              <a:gd name="connsiteY7" fmla="*/ 45217 h 232188"/>
              <a:gd name="connsiteX8" fmla="*/ 105507 w 874206"/>
              <a:gd name="connsiteY8" fmla="*/ 35169 h 232188"/>
              <a:gd name="connsiteX9" fmla="*/ 145701 w 874206"/>
              <a:gd name="connsiteY9" fmla="*/ 25120 h 232188"/>
              <a:gd name="connsiteX10" fmla="*/ 185894 w 874206"/>
              <a:gd name="connsiteY10" fmla="*/ 15072 h 232188"/>
              <a:gd name="connsiteX11" fmla="*/ 205991 w 874206"/>
              <a:gd name="connsiteY11" fmla="*/ 10048 h 232188"/>
              <a:gd name="connsiteX12" fmla="*/ 236136 w 874206"/>
              <a:gd name="connsiteY12" fmla="*/ 0 h 232188"/>
              <a:gd name="connsiteX13" fmla="*/ 517490 w 874206"/>
              <a:gd name="connsiteY13" fmla="*/ 10048 h 232188"/>
              <a:gd name="connsiteX14" fmla="*/ 562707 w 874206"/>
              <a:gd name="connsiteY14" fmla="*/ 20096 h 232188"/>
              <a:gd name="connsiteX15" fmla="*/ 592852 w 874206"/>
              <a:gd name="connsiteY15" fmla="*/ 25120 h 232188"/>
              <a:gd name="connsiteX16" fmla="*/ 628022 w 874206"/>
              <a:gd name="connsiteY16" fmla="*/ 35169 h 232188"/>
              <a:gd name="connsiteX17" fmla="*/ 668215 w 874206"/>
              <a:gd name="connsiteY17" fmla="*/ 45217 h 232188"/>
              <a:gd name="connsiteX18" fmla="*/ 683287 w 874206"/>
              <a:gd name="connsiteY18" fmla="*/ 50241 h 232188"/>
              <a:gd name="connsiteX19" fmla="*/ 708408 w 874206"/>
              <a:gd name="connsiteY19" fmla="*/ 55265 h 232188"/>
              <a:gd name="connsiteX20" fmla="*/ 738553 w 874206"/>
              <a:gd name="connsiteY20" fmla="*/ 65314 h 232188"/>
              <a:gd name="connsiteX21" fmla="*/ 773723 w 874206"/>
              <a:gd name="connsiteY21" fmla="*/ 75362 h 232188"/>
              <a:gd name="connsiteX22" fmla="*/ 798843 w 874206"/>
              <a:gd name="connsiteY22" fmla="*/ 100483 h 232188"/>
              <a:gd name="connsiteX23" fmla="*/ 818940 w 874206"/>
              <a:gd name="connsiteY23" fmla="*/ 125604 h 232188"/>
              <a:gd name="connsiteX24" fmla="*/ 828989 w 874206"/>
              <a:gd name="connsiteY24" fmla="*/ 155749 h 232188"/>
              <a:gd name="connsiteX25" fmla="*/ 834013 w 874206"/>
              <a:gd name="connsiteY25" fmla="*/ 170822 h 232188"/>
              <a:gd name="connsiteX26" fmla="*/ 828989 w 874206"/>
              <a:gd name="connsiteY26" fmla="*/ 205991 h 232188"/>
              <a:gd name="connsiteX27" fmla="*/ 823964 w 874206"/>
              <a:gd name="connsiteY27" fmla="*/ 231112 h 232188"/>
              <a:gd name="connsiteX28" fmla="*/ 808892 w 874206"/>
              <a:gd name="connsiteY28" fmla="*/ 226087 h 232188"/>
              <a:gd name="connsiteX29" fmla="*/ 803868 w 874206"/>
              <a:gd name="connsiteY29" fmla="*/ 205991 h 232188"/>
              <a:gd name="connsiteX30" fmla="*/ 834013 w 874206"/>
              <a:gd name="connsiteY30" fmla="*/ 226087 h 232188"/>
              <a:gd name="connsiteX31" fmla="*/ 849085 w 874206"/>
              <a:gd name="connsiteY31" fmla="*/ 216039 h 232188"/>
              <a:gd name="connsiteX32" fmla="*/ 874206 w 874206"/>
              <a:gd name="connsiteY32" fmla="*/ 211015 h 23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74206" h="232188">
                <a:moveTo>
                  <a:pt x="25120" y="226087"/>
                </a:moveTo>
                <a:cubicBezTo>
                  <a:pt x="18421" y="217714"/>
                  <a:pt x="10707" y="210060"/>
                  <a:pt x="5024" y="200967"/>
                </a:cubicBezTo>
                <a:cubicBezTo>
                  <a:pt x="2217" y="196476"/>
                  <a:pt x="0" y="191190"/>
                  <a:pt x="0" y="185894"/>
                </a:cubicBezTo>
                <a:cubicBezTo>
                  <a:pt x="0" y="162388"/>
                  <a:pt x="2278" y="138901"/>
                  <a:pt x="5024" y="115556"/>
                </a:cubicBezTo>
                <a:cubicBezTo>
                  <a:pt x="5643" y="110296"/>
                  <a:pt x="6870" y="104720"/>
                  <a:pt x="10048" y="100483"/>
                </a:cubicBezTo>
                <a:cubicBezTo>
                  <a:pt x="21962" y="84597"/>
                  <a:pt x="39220" y="71751"/>
                  <a:pt x="55265" y="60290"/>
                </a:cubicBezTo>
                <a:cubicBezTo>
                  <a:pt x="60179" y="56780"/>
                  <a:pt x="64937" y="52942"/>
                  <a:pt x="70338" y="50241"/>
                </a:cubicBezTo>
                <a:cubicBezTo>
                  <a:pt x="75075" y="47873"/>
                  <a:pt x="80543" y="47303"/>
                  <a:pt x="85411" y="45217"/>
                </a:cubicBezTo>
                <a:cubicBezTo>
                  <a:pt x="92295" y="42267"/>
                  <a:pt x="98402" y="37537"/>
                  <a:pt x="105507" y="35169"/>
                </a:cubicBezTo>
                <a:cubicBezTo>
                  <a:pt x="118609" y="30802"/>
                  <a:pt x="132599" y="29487"/>
                  <a:pt x="145701" y="25120"/>
                </a:cubicBezTo>
                <a:cubicBezTo>
                  <a:pt x="172633" y="16143"/>
                  <a:pt x="149518" y="23155"/>
                  <a:pt x="185894" y="15072"/>
                </a:cubicBezTo>
                <a:cubicBezTo>
                  <a:pt x="192635" y="13574"/>
                  <a:pt x="199377" y="12032"/>
                  <a:pt x="205991" y="10048"/>
                </a:cubicBezTo>
                <a:cubicBezTo>
                  <a:pt x="216136" y="7005"/>
                  <a:pt x="236136" y="0"/>
                  <a:pt x="236136" y="0"/>
                </a:cubicBezTo>
                <a:cubicBezTo>
                  <a:pt x="300651" y="1466"/>
                  <a:pt x="432096" y="2"/>
                  <a:pt x="517490" y="10048"/>
                </a:cubicBezTo>
                <a:cubicBezTo>
                  <a:pt x="538804" y="12555"/>
                  <a:pt x="542880" y="16131"/>
                  <a:pt x="562707" y="20096"/>
                </a:cubicBezTo>
                <a:cubicBezTo>
                  <a:pt x="572696" y="22094"/>
                  <a:pt x="582863" y="23122"/>
                  <a:pt x="592852" y="25120"/>
                </a:cubicBezTo>
                <a:cubicBezTo>
                  <a:pt x="624221" y="31394"/>
                  <a:pt x="601693" y="27989"/>
                  <a:pt x="628022" y="35169"/>
                </a:cubicBezTo>
                <a:cubicBezTo>
                  <a:pt x="641345" y="38803"/>
                  <a:pt x="655114" y="40850"/>
                  <a:pt x="668215" y="45217"/>
                </a:cubicBezTo>
                <a:cubicBezTo>
                  <a:pt x="673239" y="46892"/>
                  <a:pt x="678149" y="48957"/>
                  <a:pt x="683287" y="50241"/>
                </a:cubicBezTo>
                <a:cubicBezTo>
                  <a:pt x="691572" y="52312"/>
                  <a:pt x="700169" y="53018"/>
                  <a:pt x="708408" y="55265"/>
                </a:cubicBezTo>
                <a:cubicBezTo>
                  <a:pt x="718627" y="58052"/>
                  <a:pt x="728277" y="62745"/>
                  <a:pt x="738553" y="65314"/>
                </a:cubicBezTo>
                <a:cubicBezTo>
                  <a:pt x="763788" y="71622"/>
                  <a:pt x="752099" y="68155"/>
                  <a:pt x="773723" y="75362"/>
                </a:cubicBezTo>
                <a:cubicBezTo>
                  <a:pt x="799563" y="92591"/>
                  <a:pt x="779701" y="76557"/>
                  <a:pt x="798843" y="100483"/>
                </a:cubicBezTo>
                <a:cubicBezTo>
                  <a:pt x="809286" y="113536"/>
                  <a:pt x="811206" y="108201"/>
                  <a:pt x="818940" y="125604"/>
                </a:cubicBezTo>
                <a:cubicBezTo>
                  <a:pt x="823242" y="135283"/>
                  <a:pt x="825639" y="145701"/>
                  <a:pt x="828989" y="155749"/>
                </a:cubicBezTo>
                <a:lnTo>
                  <a:pt x="834013" y="170822"/>
                </a:lnTo>
                <a:cubicBezTo>
                  <a:pt x="832338" y="182545"/>
                  <a:pt x="830936" y="194310"/>
                  <a:pt x="828989" y="205991"/>
                </a:cubicBezTo>
                <a:cubicBezTo>
                  <a:pt x="827585" y="214414"/>
                  <a:pt x="830003" y="225074"/>
                  <a:pt x="823964" y="231112"/>
                </a:cubicBezTo>
                <a:cubicBezTo>
                  <a:pt x="820219" y="234857"/>
                  <a:pt x="813916" y="227762"/>
                  <a:pt x="808892" y="226087"/>
                </a:cubicBezTo>
                <a:cubicBezTo>
                  <a:pt x="778888" y="196084"/>
                  <a:pt x="772283" y="198095"/>
                  <a:pt x="803868" y="205991"/>
                </a:cubicBezTo>
                <a:cubicBezTo>
                  <a:pt x="810144" y="212267"/>
                  <a:pt x="821548" y="228164"/>
                  <a:pt x="834013" y="226087"/>
                </a:cubicBezTo>
                <a:cubicBezTo>
                  <a:pt x="839969" y="225094"/>
                  <a:pt x="843684" y="218739"/>
                  <a:pt x="849085" y="216039"/>
                </a:cubicBezTo>
                <a:cubicBezTo>
                  <a:pt x="861252" y="209956"/>
                  <a:pt x="862709" y="211015"/>
                  <a:pt x="874206" y="21101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02926" y="3296965"/>
            <a:ext cx="4525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Магнитное поле Земли защищает все живое от радиации которая к нам идет из космоса.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существования магнитного поля Земли это железный состав ядра.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1237" y="4139203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МАГНИТНЫЕ АНОМАЛИИ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значения магнитного поля от нормы.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77016" y="1266953"/>
            <a:ext cx="1998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ЭРСТЕДА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2460" y="1521645"/>
            <a:ext cx="4710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Опыты Эрстеда доказали, что вокруг проводника с током возникает магнитное поле.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75767" y="2115814"/>
            <a:ext cx="399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МАГНИТНОЕ ПОЛЕ КОТУШКИ С ТОКОМ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88018" y="2392813"/>
            <a:ext cx="4373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Катушка с током имеет как и магнитная стрелка два полюса.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Магнитные свойства катушки сильнее чем больше в ней витков.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увеличении силы тока магнитное поле усиливается.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08652" y="3476670"/>
            <a:ext cx="3997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МАГНИТНОГО ПОЛЯ НА ПРОВОДНИК С ТОКОМ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Арка 4"/>
          <p:cNvSpPr/>
          <p:nvPr/>
        </p:nvSpPr>
        <p:spPr>
          <a:xfrm rot="16200000">
            <a:off x="5728373" y="3730798"/>
            <a:ext cx="504968" cy="1351128"/>
          </a:xfrm>
          <a:prstGeom prst="blockArc">
            <a:avLst/>
          </a:prstGeom>
          <a:gradFill flip="none" rotWithShape="1">
            <a:gsLst>
              <a:gs pos="44000">
                <a:srgbClr val="0070C0"/>
              </a:gs>
              <a:gs pos="61000">
                <a:srgbClr val="FF0000"/>
              </a:gs>
            </a:gsLst>
            <a:lin ang="0" scaled="0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5804878" y="3863730"/>
            <a:ext cx="0" cy="566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029654" y="3801210"/>
            <a:ext cx="0" cy="5215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586314" y="3967700"/>
                <a:ext cx="3027045" cy="120032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Правило левой руки: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левую руку расположить так , чтобы линии магнитного поля входили в ладонь перпендикулярно ей, а четыре пальца были на прямлёные по току, то отставленный 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90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большой палец укажет направление действия силы.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314" y="3967700"/>
                <a:ext cx="3027045" cy="1200329"/>
              </a:xfrm>
              <a:prstGeom prst="rect">
                <a:avLst/>
              </a:prstGeom>
              <a:blipFill>
                <a:blip r:embed="rId2"/>
                <a:stretch>
                  <a:fillRect r="-401" b="-25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 стрелкой 42"/>
          <p:cNvCxnSpPr/>
          <p:nvPr/>
        </p:nvCxnSpPr>
        <p:spPr>
          <a:xfrm flipV="1">
            <a:off x="5806813" y="4319891"/>
            <a:ext cx="222841" cy="105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892521" y="4387521"/>
            <a:ext cx="4844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820356" y="4036070"/>
                <a:ext cx="9553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356" y="4036070"/>
                <a:ext cx="95534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5195773" y="5265786"/>
            <a:ext cx="2747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 – катушка +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сердечник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электромагнитов: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1.Звонок.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2.Телеграф.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Электромагнитное реле.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60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42582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Применение электромагнитов в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технике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624703"/>
            <a:ext cx="469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Электродвигатель постоянного тока. Использование электродвигателей̆ в технических устройствах и на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транспорте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ЭЛЕКТРОМАГНИТОВ В ТЕХНИКЕ: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Генераторные установки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Автомобильная и автобусная техника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Сельскохозяйственная техника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Строительная техника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Судовые установки</a:t>
            </a:r>
          </a:p>
          <a:p>
            <a:pPr marL="228600" indent="-228600">
              <a:buAutoNum type="arabicPeriod"/>
            </a:pP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9235" y="1288218"/>
            <a:ext cx="4522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Б.С.ЯКОБИ-ЭЛЕКТРОДВИГАТЕЛЬ ПОСТОЯННОГО ТОКА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9235" y="1578689"/>
            <a:ext cx="42530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электродвигателя: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Индуктор – создатель магнитного поля(магнит)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Якорь-место возникновения тока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Полукольцо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Щётки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205808"/>
              </p:ext>
            </p:extLst>
          </p:nvPr>
        </p:nvGraphicFramePr>
        <p:xfrm>
          <a:off x="5217957" y="2661826"/>
          <a:ext cx="4384750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2375">
                  <a:extLst>
                    <a:ext uri="{9D8B030D-6E8A-4147-A177-3AD203B41FA5}">
                      <a16:colId xmlns="" xmlns:a16="http://schemas.microsoft.com/office/drawing/2014/main" val="250664667"/>
                    </a:ext>
                  </a:extLst>
                </a:gridCol>
                <a:gridCol w="2192375">
                  <a:extLst>
                    <a:ext uri="{9D8B030D-6E8A-4147-A177-3AD203B41FA5}">
                      <a16:colId xmlns="" xmlns:a16="http://schemas.microsoft.com/office/drawing/2014/main" val="119158603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Преимущества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19633935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Малые размеры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Электровозы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6673173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Любая мощность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Трамваи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667070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Отсутствие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топлива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Троллейбусы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9678714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Охрана природы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Автомобили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6954950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Высокий КПД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484794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983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62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647182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Опыты Фарадея. Закон электромагнитной индукции.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Правило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Ленца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624703"/>
            <a:ext cx="469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Электрогенератор. Способы получения электрической̆ энергии. Электростанции на возобновляемых источниках энергии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195770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ЭЛЕКТРОГЕНЕРАТОР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генератор который преобразует механическую энергию в электрическую.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95769" y="1762516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ГЕНЕРАЦИЯ ЭЛЕКТРОЭНЕРГИИ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производство электроэнергии посредствам преобразовании её из других видов энергии, с помощью специальных технических устройств.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1555" y="2495923"/>
            <a:ext cx="437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СПОСОБЫ ПОЛУЧЕНИЯ ЭЛЕКТРИЧЕСКОЙ̆ ЭНЕРГИИ.</a:t>
            </a:r>
            <a:endParaRPr lang="ru-RU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73749" y="3062516"/>
            <a:ext cx="72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96763" y="3290500"/>
            <a:ext cx="72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Ветер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32198" y="3083316"/>
            <a:ext cx="72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96124" y="3062201"/>
            <a:ext cx="72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ТЭС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19138" y="3290185"/>
            <a:ext cx="72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ГЭС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54573" y="3083001"/>
            <a:ext cx="72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АЭС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6287380" y="2821292"/>
            <a:ext cx="141778" cy="190678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авая фигурная скобка 21"/>
          <p:cNvSpPr/>
          <p:nvPr/>
        </p:nvSpPr>
        <p:spPr>
          <a:xfrm rot="5400000">
            <a:off x="8478626" y="2847642"/>
            <a:ext cx="141778" cy="190678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5635256" y="2693526"/>
            <a:ext cx="0" cy="441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6254750" y="2705605"/>
            <a:ext cx="2806" cy="654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917956" y="2693526"/>
            <a:ext cx="0" cy="441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895018" y="2704777"/>
            <a:ext cx="0" cy="441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8514512" y="2716856"/>
            <a:ext cx="2806" cy="654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9177718" y="2704777"/>
            <a:ext cx="0" cy="441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895018" y="3971128"/>
            <a:ext cx="1393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Промышленная энергетика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41967" y="3894295"/>
            <a:ext cx="1393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Альтернативная энергетика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2928" y="149114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ФАРАДЕЯ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50728" y="1234575"/>
            <a:ext cx="30390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Постоянный магнит вставляю в катушку, замкнутую на гальванометр, или вынимают из нее. При движении магнита в контуре возникает электрический ток.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2928" y="2191300"/>
            <a:ext cx="4421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ЭЛЕКТРОМАГНИТНАЯ ИНДУКЦИЯ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явление возникновения  индукционного тока в катушке при любом изменении магнитного поля, пронизывающего площадь его витков.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" y="2940795"/>
            <a:ext cx="3953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Возникающий при этом ток называется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ИНДУКЦИОННЫМ.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9460" y="3735361"/>
            <a:ext cx="1591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ЛЕНЦА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607260" y="3478796"/>
            <a:ext cx="30390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Возникающий в замкнутом контуре индукционный ток своим магнитным полем противодействует изменению внешнего магнитного потока, которое вызвало этот ток.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3993" y="4542860"/>
            <a:ext cx="4525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индукционного тока можно определить с помощью правила буравчика или правила правой руки.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462200773"/>
              </p:ext>
            </p:extLst>
          </p:nvPr>
        </p:nvGraphicFramePr>
        <p:xfrm>
          <a:off x="5273749" y="4976296"/>
          <a:ext cx="2428958" cy="1794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192564" y="4514631"/>
            <a:ext cx="2856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ДОЛЯ ВЫРАБАТЫВАЕМОЙ ЭЛЕКТРОЭНЕРГИИ В РОССИИ.</a:t>
            </a:r>
            <a:endParaRPr lang="ru-RU" sz="1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745059" y="5265040"/>
            <a:ext cx="193410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передачи на большие расстояния используют трансформаторы.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162755" y="5096598"/>
                <a:ext cx="2475012" cy="1349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магнитная индукция, Тл(тесла)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тока, А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длина, м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755" y="5096598"/>
                <a:ext cx="2475012" cy="1349537"/>
              </a:xfrm>
              <a:prstGeom prst="rect">
                <a:avLst/>
              </a:prstGeom>
              <a:blipFill>
                <a:blip r:embed="rId3"/>
                <a:stretch>
                  <a:fillRect b="-27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265490" y="5383920"/>
            <a:ext cx="1522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ИНДУКЦИЯ МАГНИТНОГО ПОЛЯ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трелка вправо 47"/>
          <p:cNvSpPr/>
          <p:nvPr/>
        </p:nvSpPr>
        <p:spPr>
          <a:xfrm>
            <a:off x="1832706" y="5517171"/>
            <a:ext cx="356355" cy="340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67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282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Модели твёрдого, жидкого и газообразного состояний вещества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4772" y="654069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Объяснение свойств твёрдого, жидкого и газообразного состояний вещества на основе положений молекулярно-кинетической теории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33463"/>
              </p:ext>
            </p:extLst>
          </p:nvPr>
        </p:nvGraphicFramePr>
        <p:xfrm>
          <a:off x="360045" y="1816519"/>
          <a:ext cx="4372008" cy="202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684">
                  <a:extLst>
                    <a:ext uri="{9D8B030D-6E8A-4147-A177-3AD203B41FA5}">
                      <a16:colId xmlns="" xmlns:a16="http://schemas.microsoft.com/office/drawing/2014/main" val="2797297968"/>
                    </a:ext>
                  </a:extLst>
                </a:gridCol>
                <a:gridCol w="1326777">
                  <a:extLst>
                    <a:ext uri="{9D8B030D-6E8A-4147-A177-3AD203B41FA5}">
                      <a16:colId xmlns="" xmlns:a16="http://schemas.microsoft.com/office/drawing/2014/main" val="2388582427"/>
                    </a:ext>
                  </a:extLst>
                </a:gridCol>
                <a:gridCol w="1558547">
                  <a:extLst>
                    <a:ext uri="{9D8B030D-6E8A-4147-A177-3AD203B41FA5}">
                      <a16:colId xmlns="" xmlns:a16="http://schemas.microsoft.com/office/drawing/2014/main" val="15581856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Твёрдое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Газообразное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79340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177987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сохраняет объём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сохраняет объём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сохраняет объём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9598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сохраняет форму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сохраняет форму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сохраняет форму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86861377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74839" y="1234575"/>
            <a:ext cx="2330245" cy="284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АГРЕГАТНЫЕ СОСТОЯНИЯ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121647" y="2306561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287335" y="2306561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447403" y="2306561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607471" y="2306561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767539" y="2306560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121647" y="246946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287335" y="246946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447403" y="246946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607471" y="246946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767539" y="2469462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21647" y="2618894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287335" y="2618894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447403" y="2618894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607471" y="2618894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767539" y="261889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121647" y="2760874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287335" y="2760874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447403" y="2760874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607471" y="2760874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767539" y="276832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850506" y="2299110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1062375" y="2299108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330710" y="2299109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684818" y="2462012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1170642" y="2462012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330710" y="2462011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684818" y="261144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897260" y="2596185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170642" y="261144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850506" y="275342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1010574" y="275342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1293749" y="2696348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625242" y="2299110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4271134" y="2299109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950998" y="2462012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3790930" y="2611443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4271134" y="2760872"/>
            <a:ext cx="155388" cy="14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 стрелкой 75"/>
          <p:cNvCxnSpPr/>
          <p:nvPr/>
        </p:nvCxnSpPr>
        <p:spPr>
          <a:xfrm flipH="1">
            <a:off x="1293749" y="1464235"/>
            <a:ext cx="379663" cy="334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454400" y="1484130"/>
            <a:ext cx="388518" cy="339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6" idx="0"/>
          </p:cNvCxnSpPr>
          <p:nvPr/>
        </p:nvCxnSpPr>
        <p:spPr>
          <a:xfrm flipH="1">
            <a:off x="2546049" y="1410684"/>
            <a:ext cx="8249" cy="405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0" name="Таблица 8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7508018"/>
                  </p:ext>
                </p:extLst>
              </p:nvPr>
            </p:nvGraphicFramePr>
            <p:xfrm>
              <a:off x="5227310" y="1290862"/>
              <a:ext cx="4364364" cy="2560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59215">
                      <a:extLst>
                        <a:ext uri="{9D8B030D-6E8A-4147-A177-3AD203B41FA5}">
                          <a16:colId xmlns="" xmlns:a16="http://schemas.microsoft.com/office/drawing/2014/main" val="342490781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="" xmlns:a16="http://schemas.microsoft.com/office/drawing/2014/main" val="3467790420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="" xmlns:a16="http://schemas.microsoft.com/office/drawing/2014/main" val="1275314276"/>
                        </a:ext>
                      </a:extLst>
                    </a:gridCol>
                    <a:gridCol w="990599">
                      <a:extLst>
                        <a:ext uri="{9D8B030D-6E8A-4147-A177-3AD203B41FA5}">
                          <a16:colId xmlns="" xmlns:a16="http://schemas.microsoft.com/office/drawing/2014/main" val="39945277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Агрегатное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состояние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Газообразное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Жидкое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Твёрдое 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9670912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Расстояние между молекулами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≫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≈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≈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9652362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Характер движения молекул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Свободно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движутся в пространстве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Движется перескоками из одного положения в другое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Колеблется около положения равновесия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407261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Взаимодействие молекул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Слабо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Сильно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Сильно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019080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0" name="Таблица 8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7508018"/>
                  </p:ext>
                </p:extLst>
              </p:nvPr>
            </p:nvGraphicFramePr>
            <p:xfrm>
              <a:off x="5227310" y="1290862"/>
              <a:ext cx="4364364" cy="2560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59215">
                      <a:extLst>
                        <a:ext uri="{9D8B030D-6E8A-4147-A177-3AD203B41FA5}">
                          <a16:colId xmlns:a16="http://schemas.microsoft.com/office/drawing/2014/main" val="342490781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3467790420"/>
                        </a:ext>
                      </a:extLst>
                    </a:gridCol>
                    <a:gridCol w="1047750">
                      <a:extLst>
                        <a:ext uri="{9D8B030D-6E8A-4147-A177-3AD203B41FA5}">
                          <a16:colId xmlns:a16="http://schemas.microsoft.com/office/drawing/2014/main" val="1275314276"/>
                        </a:ext>
                      </a:extLst>
                    </a:gridCol>
                    <a:gridCol w="990599">
                      <a:extLst>
                        <a:ext uri="{9D8B030D-6E8A-4147-A177-3AD203B41FA5}">
                          <a16:colId xmlns:a16="http://schemas.microsoft.com/office/drawing/2014/main" val="39945277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Агрегатное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состояние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Газообразное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Жидкое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Твёрдое 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709122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Расстояние между молекулами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18857" t="-72381" r="-192571" b="-23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22674" t="-72381" r="-95930" b="-23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40491" t="-72381" r="-1227" b="-237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5236261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Характер движения молекул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Свободно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движутся в пространстве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Движется перескоками из одного положения в другое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Колеблется около положения равновесия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72619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Взаимодействие молекул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Слабо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Сильно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Сильно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19080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0789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7" y="742582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Кристаллические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аморфные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тела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2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Смачивание и капиллярность. Поверхностное натяжение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6" y="1234575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КРИСТАЛИЧЕСКИЕ ТЕЛА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твёрдые тела, определенной геометрической формы, ограниченные естественными плоскими гранями.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925" y="1928897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АМОРФНЫЕ ТЕЛА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твёрдые тела, для которых характерно неупорядоченное расположение частиц в пространстве.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9799" y="2612193"/>
            <a:ext cx="1095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966818"/>
              </p:ext>
            </p:extLst>
          </p:nvPr>
        </p:nvGraphicFramePr>
        <p:xfrm>
          <a:off x="390525" y="2973813"/>
          <a:ext cx="42672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>
                  <a:extLst>
                    <a:ext uri="{9D8B030D-6E8A-4147-A177-3AD203B41FA5}">
                      <a16:colId xmlns="" xmlns:a16="http://schemas.microsoft.com/office/drawing/2014/main" val="1121842598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4212885436"/>
                    </a:ext>
                  </a:extLst>
                </a:gridCol>
              </a:tblGrid>
              <a:tr h="20540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Кристаллические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тела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Аморфные тела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995817303"/>
                  </a:ext>
                </a:extLst>
              </a:tr>
              <a:tr h="3423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Постоянная температура плавление.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Не имеет постоянной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температуры плавления.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556878838"/>
                  </a:ext>
                </a:extLst>
              </a:tr>
              <a:tr h="3423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Имеет кристаллическую решетку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Не имеет кристаллическую решетку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698566702"/>
                  </a:ext>
                </a:extLst>
              </a:tr>
              <a:tr h="20560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Анизотропия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Изотропны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499083391"/>
                  </a:ext>
                </a:extLst>
              </a:tr>
              <a:tr h="20560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Электрические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Обладает текучестью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83267755"/>
                  </a:ext>
                </a:extLst>
              </a:tr>
              <a:tr h="20560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Оптические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912894866"/>
                  </a:ext>
                </a:extLst>
              </a:tr>
              <a:tr h="20560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Тепловые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611296743"/>
                  </a:ext>
                </a:extLst>
              </a:tr>
            </a:tbl>
          </a:graphicData>
        </a:graphic>
      </p:graphicFrame>
      <p:cxnSp>
        <p:nvCxnSpPr>
          <p:cNvPr id="17" name="Прямая со стрелкой 16"/>
          <p:cNvCxnSpPr>
            <a:stCxn id="6" idx="1"/>
          </p:cNvCxnSpPr>
          <p:nvPr/>
        </p:nvCxnSpPr>
        <p:spPr>
          <a:xfrm flipH="1">
            <a:off x="1724025" y="2750693"/>
            <a:ext cx="245774" cy="175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3"/>
          </p:cNvCxnSpPr>
          <p:nvPr/>
        </p:nvCxnSpPr>
        <p:spPr>
          <a:xfrm>
            <a:off x="3065174" y="2750693"/>
            <a:ext cx="297151" cy="223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92136" y="1637300"/>
            <a:ext cx="2130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СМАЧИВАНИЕ 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молекулы жидкости притягиваются к молекулам твердого тела сильнее, чем друг к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другу.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92136" y="2988920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КАПИЛЯРНОСТЬ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явление подъёма или опускания жидкости в капиллярах.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39923" y="1234574"/>
            <a:ext cx="1733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06698" y="1637300"/>
            <a:ext cx="2365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НЕСМАЧИВАНИЕ 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молекулы жидкости притягиваются друг к другу сильнее, чем к молекулам твердого тела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6791325" y="1511573"/>
            <a:ext cx="9525" cy="221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867650" y="1470182"/>
            <a:ext cx="9525" cy="221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467350" y="2838425"/>
            <a:ext cx="12287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Хорда 27"/>
          <p:cNvSpPr/>
          <p:nvPr/>
        </p:nvSpPr>
        <p:spPr>
          <a:xfrm rot="6655717">
            <a:off x="5852313" y="2570470"/>
            <a:ext cx="369323" cy="387618"/>
          </a:xfrm>
          <a:prstGeom prst="chord">
            <a:avLst>
              <a:gd name="adj1" fmla="val 275851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7975107" y="2843178"/>
            <a:ext cx="12287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8372475" y="2468297"/>
            <a:ext cx="381000" cy="370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286375" y="4116813"/>
            <a:ext cx="1504950" cy="32765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895651" y="3502742"/>
            <a:ext cx="277122" cy="61407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895651" y="3775840"/>
            <a:ext cx="266944" cy="50480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05799" y="3651224"/>
            <a:ext cx="256795" cy="3052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81880" y="4116813"/>
            <a:ext cx="1504950" cy="32765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8496680" y="3502742"/>
            <a:ext cx="271598" cy="61407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496679" y="3809777"/>
            <a:ext cx="266074" cy="50480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8496681" y="3674984"/>
            <a:ext cx="266072" cy="30528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2679" y="4570575"/>
            <a:ext cx="1910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СМАЧИВАНИЕ</a:t>
            </a:r>
            <a:endParaRPr lang="ru-RU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7916492" y="4561012"/>
            <a:ext cx="1910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НЕСМАЧИВАНИЕ</a:t>
            </a:r>
            <a:endParaRPr lang="ru-RU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5192135" y="489888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ПОВЕРХНОСТНОЕ НАТЯЖЕНИЕ –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сил межмолекулярного взаимодействия в жидкости.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92135" y="5421432"/>
            <a:ext cx="21307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Поверхностное натяжение зависит от: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Температуры.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Рода вещества.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Примесей.</a:t>
            </a: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204561" y="5457376"/>
                <a:ext cx="260993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–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 натяжения, Н</a:t>
                </a:r>
              </a:p>
              <a:p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-поверхностное натяжение, Н/м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длина поверхности, м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561" y="5457376"/>
                <a:ext cx="2609939" cy="923330"/>
              </a:xfrm>
              <a:prstGeom prst="rect">
                <a:avLst/>
              </a:prstGeom>
              <a:blipFill>
                <a:blip r:embed="rId2"/>
                <a:stretch>
                  <a:fillRect l="-234" b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108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45018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сжатие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2" y="652684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Температура. Связь температуры со скоростью теплового движения частиц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292391" y="1268058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величина которая характеризует тепловое состояние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919708"/>
              </p:ext>
            </p:extLst>
          </p:nvPr>
        </p:nvGraphicFramePr>
        <p:xfrm>
          <a:off x="345574" y="1283433"/>
          <a:ext cx="4312152" cy="165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701">
                  <a:extLst>
                    <a:ext uri="{9D8B030D-6E8A-4147-A177-3AD203B41FA5}">
                      <a16:colId xmlns="" xmlns:a16="http://schemas.microsoft.com/office/drawing/2014/main" val="1557461374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3815596327"/>
                    </a:ext>
                  </a:extLst>
                </a:gridCol>
                <a:gridCol w="1619251">
                  <a:extLst>
                    <a:ext uri="{9D8B030D-6E8A-4147-A177-3AD203B41FA5}">
                      <a16:colId xmlns="" xmlns:a16="http://schemas.microsoft.com/office/drawing/2014/main" val="1884043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Агрегатное состояние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Сжатие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4828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Слабо расширяются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сжимаемая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80153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Слабо расширяется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 не сживаемая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1679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Газообразное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Сильно расширяются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Можно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сильно сжать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45442522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45573" y="3057525"/>
            <a:ext cx="460919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ТЕПЛОВОГО РАСШИРЕНИЯ И СЖАТИЯ: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и сжатие жидкости в термометре.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и сжатие рельсов.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и сжатие металлических мостов.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Расширения и сжатия проводов.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Расширения и сжатия воздуха в воздушном шаре.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и сжатие пломб в зубах.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96863" y="4584470"/>
            <a:ext cx="44095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ТЕПЛОВОГО РАСШИРЕНИЯ ТЕЛ ПОЗВОЛИТ ПОСТРОИТЬ КРЕПКОЕ И НАДЕЖНОЕ БУДУЩЕЕ ДЛЯ НАС!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2390" y="172972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ТЕРМОМЕТР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прибор для измерения температуры воздуха.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92389" y="2030357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ГРАДУСНИК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прибор для измерения температуры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6801" y="2373820"/>
            <a:ext cx="240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ПРИБОРЫ ДЛЯ ИЗМЕРЕНИЯ ТЕМПЕРАТУРЫ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62576" y="2939513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КОНТАКТНЫЕ: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(Термометры)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124825" y="2939513"/>
            <a:ext cx="1569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БЕЗКОНТАКТНЫЕ: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Тепловизоры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6306801" y="2695575"/>
            <a:ext cx="294024" cy="243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8324850" y="2686050"/>
            <a:ext cx="257175" cy="253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44901" y="3551702"/>
            <a:ext cx="2237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ТЕМПЕРАТУРНЫЕ ШКАЛЫ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Таблица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8510228"/>
                  </p:ext>
                </p:extLst>
              </p:nvPr>
            </p:nvGraphicFramePr>
            <p:xfrm>
              <a:off x="5210174" y="3888521"/>
              <a:ext cx="4426532" cy="1198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06633">
                      <a:extLst>
                        <a:ext uri="{9D8B030D-6E8A-4147-A177-3AD203B41FA5}">
                          <a16:colId xmlns="" xmlns:a16="http://schemas.microsoft.com/office/drawing/2014/main" val="1292894237"/>
                        </a:ext>
                      </a:extLst>
                    </a:gridCol>
                    <a:gridCol w="1106633">
                      <a:extLst>
                        <a:ext uri="{9D8B030D-6E8A-4147-A177-3AD203B41FA5}">
                          <a16:colId xmlns="" xmlns:a16="http://schemas.microsoft.com/office/drawing/2014/main" val="2355014294"/>
                        </a:ext>
                      </a:extLst>
                    </a:gridCol>
                    <a:gridCol w="1106633">
                      <a:extLst>
                        <a:ext uri="{9D8B030D-6E8A-4147-A177-3AD203B41FA5}">
                          <a16:colId xmlns="" xmlns:a16="http://schemas.microsoft.com/office/drawing/2014/main" val="2016587990"/>
                        </a:ext>
                      </a:extLst>
                    </a:gridCol>
                    <a:gridCol w="1106633">
                      <a:extLst>
                        <a:ext uri="{9D8B030D-6E8A-4147-A177-3AD203B41FA5}">
                          <a16:colId xmlns="" xmlns:a16="http://schemas.microsoft.com/office/drawing/2014/main" val="13271775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Шкала Цельсия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Шкала Фаренгейта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Шкала Реомюра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Шкала Кельвина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15715177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℃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212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℉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373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К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5622409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℃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32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℉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273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К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12598226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Таблица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8510228"/>
                  </p:ext>
                </p:extLst>
              </p:nvPr>
            </p:nvGraphicFramePr>
            <p:xfrm>
              <a:off x="5210174" y="3888521"/>
              <a:ext cx="4426532" cy="1198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06633">
                      <a:extLst>
                        <a:ext uri="{9D8B030D-6E8A-4147-A177-3AD203B41FA5}">
                          <a16:colId xmlns:a16="http://schemas.microsoft.com/office/drawing/2014/main" val="1292894237"/>
                        </a:ext>
                      </a:extLst>
                    </a:gridCol>
                    <a:gridCol w="1106633">
                      <a:extLst>
                        <a:ext uri="{9D8B030D-6E8A-4147-A177-3AD203B41FA5}">
                          <a16:colId xmlns:a16="http://schemas.microsoft.com/office/drawing/2014/main" val="2355014294"/>
                        </a:ext>
                      </a:extLst>
                    </a:gridCol>
                    <a:gridCol w="1106633">
                      <a:extLst>
                        <a:ext uri="{9D8B030D-6E8A-4147-A177-3AD203B41FA5}">
                          <a16:colId xmlns:a16="http://schemas.microsoft.com/office/drawing/2014/main" val="2016587990"/>
                        </a:ext>
                      </a:extLst>
                    </a:gridCol>
                    <a:gridCol w="1106633">
                      <a:extLst>
                        <a:ext uri="{9D8B030D-6E8A-4147-A177-3AD203B41FA5}">
                          <a16:colId xmlns:a16="http://schemas.microsoft.com/office/drawing/2014/main" val="132717750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Шкала Цельсия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Шкала Фаренгейта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Шкала Реомюра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Шкала Кельвина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715177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126230" r="-300549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126230" r="-200549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1657" t="-126230" r="-101657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126230" r="-1099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22409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226230" r="-300549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226230" r="-200549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1657" t="-226230" r="-10165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226230" r="-1099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98226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8" name="TextBox 27"/>
          <p:cNvSpPr txBox="1"/>
          <p:nvPr/>
        </p:nvSpPr>
        <p:spPr>
          <a:xfrm>
            <a:off x="5182850" y="5183718"/>
            <a:ext cx="45113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выше температура тела тем быстрее движутся молекулы и атомы.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 тела тем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медленнее движутся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молекулы и атомы.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54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45018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энергия. Способы изменения внутренней энергии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31439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теплопередачи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ВНУТРЕНЯЯ ЭНЕРГИЯ-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сумма кинетической энергии хаотического теплового движения частиц тела и потенциальной энергии их взаимодействия.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1981" y="1956298"/>
            <a:ext cx="2151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ИЗМЕНЕНИЯ ВНУТРЕННЕЙ ЭНЕРГИИ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014" y="2594992"/>
            <a:ext cx="1665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7489" y="2594992"/>
            <a:ext cx="2177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ТЕПЛОПЕРЕДАЧА-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изменения внутренней энергии без совершения работы над телом или самим телом.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992777" y="2367978"/>
            <a:ext cx="449204" cy="227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403635" y="2349913"/>
            <a:ext cx="349526" cy="245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019294"/>
              </p:ext>
            </p:extLst>
          </p:nvPr>
        </p:nvGraphicFramePr>
        <p:xfrm>
          <a:off x="5277877" y="2903423"/>
          <a:ext cx="4341651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217">
                  <a:extLst>
                    <a:ext uri="{9D8B030D-6E8A-4147-A177-3AD203B41FA5}">
                      <a16:colId xmlns="" xmlns:a16="http://schemas.microsoft.com/office/drawing/2014/main" val="2899126409"/>
                    </a:ext>
                  </a:extLst>
                </a:gridCol>
                <a:gridCol w="1447217">
                  <a:extLst>
                    <a:ext uri="{9D8B030D-6E8A-4147-A177-3AD203B41FA5}">
                      <a16:colId xmlns="" xmlns:a16="http://schemas.microsoft.com/office/drawing/2014/main" val="2917307194"/>
                    </a:ext>
                  </a:extLst>
                </a:gridCol>
                <a:gridCol w="1447217">
                  <a:extLst>
                    <a:ext uri="{9D8B030D-6E8A-4147-A177-3AD203B41FA5}">
                      <a16:colId xmlns="" xmlns:a16="http://schemas.microsoft.com/office/drawing/2014/main" val="3972056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Теплопроводность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Конвекция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Излучение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54917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Твердые тела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газах или жидкостях.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любой среде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+вакуум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8689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Нагретая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ложка в чае.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Бризы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Теплые тела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0492957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501307" y="1151729"/>
            <a:ext cx="20987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ТЕПЛОПЕРЕДАЧИ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77877" y="1428728"/>
            <a:ext cx="43712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ТЕПЛОПРОВОДНОСТЬ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-явление передачи внутренней энергии от одной части тела к другой или от одного тела к другому при их непосредственном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контакте. 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КОНВЕКЦИЯ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 энергии струями жидкости или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газа.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ИЗЛУЧЕНИЕ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энергии от более нагретого тела к менее нагретому электромагнитными волнами (лучами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30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45018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Количество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теплоты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Удельная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теплоемкость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 теплового баланса. Теплообмен и тепловое равновесие</a:t>
            </a: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ТЕПЛОТЫ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внутренней энергии, которое тело получает или теряет при теплопередаче.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7448" y="1749044"/>
                <a:ext cx="3080084" cy="1200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теплоты,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удельная теплоемкость,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Дж</m:t>
                        </m:r>
                      </m:num>
                      <m:den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кг</m:t>
                        </m:r>
                        <m:r>
                          <a:rPr lang="ru-RU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∙℃</m:t>
                        </m:r>
                      </m:den>
                    </m:f>
                  </m:oMath>
                </a14:m>
                <a:endParaRPr lang="ru-RU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</a:rPr>
                      <m:t>к</m:t>
                    </m:r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г</m:t>
                    </m:r>
                  </m:oMath>
                </a14:m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изменение температуры,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℃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448" y="1749044"/>
                <a:ext cx="3080084" cy="1200842"/>
              </a:xfrm>
              <a:prstGeom prst="rect">
                <a:avLst/>
              </a:prstGeom>
              <a:blipFill>
                <a:blip r:embed="rId2"/>
                <a:stretch>
                  <a:fillRect b="-2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2927" y="2977967"/>
                <a:ext cx="44291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УДЕЛЬНАЯ ТЕПЛОЕМКОСТЬ -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показывает, на сколько Дж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изменяется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внутренняя энергия 1 кг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вещества при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изменении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температуры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℃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27" y="2977967"/>
                <a:ext cx="4429125" cy="646331"/>
              </a:xfrm>
              <a:prstGeom prst="rect">
                <a:avLst/>
              </a:prstGeom>
              <a:blipFill>
                <a:blip r:embed="rId3"/>
                <a:stretch>
                  <a:fillRect l="-138" t="-943" b="-6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24414" y="3652379"/>
                <a:ext cx="2386149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414" y="3652379"/>
                <a:ext cx="2386149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944719" y="1183985"/>
            <a:ext cx="30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 ТЕПЛОВОГО БАЛАНСА.</a:t>
            </a:r>
            <a:endParaRPr lang="ru-RU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43978" y="1474456"/>
                <a:ext cx="1532709" cy="385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отд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пол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978" y="1474456"/>
                <a:ext cx="1532709" cy="385555"/>
              </a:xfrm>
              <a:prstGeom prst="rect">
                <a:avLst/>
              </a:prstGeom>
              <a:blipFill>
                <a:blip r:embed="rId5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190309" y="1881051"/>
            <a:ext cx="4531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отдают тепла нагретые тела, столько же получают в процессе теплообмена холодные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90309" y="2342716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ТЕПЛОВОЕ РАВНОВЕСИЕ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состояние тела или группы тел, при котором макроскопические параметры остаются постоянными неограниченно долго.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90309" y="2940723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характеристика теплового равновесия системы тел.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90309" y="335622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ТЕПЛООБМЕН–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передачи тепла от горячего тела к холодному.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2391" y="389002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ТЕПЛООБМЕНА-ТЕПЛОВОЕ РАВНОВЕСИЕ.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49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45018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топлива. Удельная теплота сгорания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31439" y="684277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Плавление и отвердевание кристаллических тел.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Удельная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теплота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плавления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вещество с высоким содержанием углерода.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7447" y="3083196"/>
                <a:ext cx="308008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𝑞𝑚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теплоты,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удельная теплота сгорания, Дж/кг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447" y="3083196"/>
                <a:ext cx="3080084" cy="923330"/>
              </a:xfrm>
              <a:prstGeom prst="rect">
                <a:avLst/>
              </a:prstGeom>
              <a:blipFill>
                <a:blip r:embed="rId2"/>
                <a:stretch>
                  <a:fillRect b="-4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739306" y="1620134"/>
            <a:ext cx="1556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ТОПЛИВА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0627" y="2017555"/>
            <a:ext cx="777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жидкое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(нефть)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28528" y="2114224"/>
            <a:ext cx="777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(уголь)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8033" y="2017554"/>
            <a:ext cx="119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газообразное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(газ)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1318210" y="1758633"/>
            <a:ext cx="421096" cy="299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3"/>
          </p:cNvCxnSpPr>
          <p:nvPr/>
        </p:nvCxnSpPr>
        <p:spPr>
          <a:xfrm>
            <a:off x="3295673" y="1758634"/>
            <a:ext cx="361927" cy="269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2"/>
          </p:cNvCxnSpPr>
          <p:nvPr/>
        </p:nvCxnSpPr>
        <p:spPr>
          <a:xfrm flipH="1">
            <a:off x="2517489" y="1897133"/>
            <a:ext cx="1" cy="259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2928" y="262153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ТОПЛИВА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энергия выделяемая топливом при сгорании.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928" y="4046660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УДЕЛЬНАЯ ТЕПЛОТА СГОРАНИЯ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какое количество теплоты выделится при полном сгорании 1 кг топлива.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633941" y="4572000"/>
                <a:ext cx="1556367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941" y="4572000"/>
                <a:ext cx="1556367" cy="6347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299636" y="1481634"/>
            <a:ext cx="134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ТВЁРДОЕ ТЕЛО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511319" y="1481634"/>
            <a:ext cx="1066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6707841" y="1481634"/>
            <a:ext cx="18034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6698199" y="1674412"/>
            <a:ext cx="18034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236892" y="1221110"/>
            <a:ext cx="964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плавление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83485" y="1695301"/>
            <a:ext cx="126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отвердевание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54627" y="1985772"/>
                <a:ext cx="402818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теплоты,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200" b="0" i="1" smtClean="0">
                        <a:latin typeface="Cambria Math" panose="02040503050406030204" pitchFamily="18" charset="0"/>
                      </a:rPr>
                      <m:t>λ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удельная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теплота плавления/кристаллизации</a:t>
                </a:r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Дж/кг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627" y="1985772"/>
                <a:ext cx="4028183" cy="923330"/>
              </a:xfrm>
              <a:prstGeom prst="rect">
                <a:avLst/>
              </a:prstGeom>
              <a:blipFill>
                <a:blip r:embed="rId4"/>
                <a:stretch>
                  <a:fillRect b="-4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292391" y="2909102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УДЕЛЬНАЯ ТЕПЛОТА ПЛАВЛЕНИЯ 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показывает, сколько количества теплоты затрачивается (выделяется) при плавлении (отвердевании) 1кг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642661" y="3544861"/>
                <a:ext cx="1556367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2661" y="3544861"/>
                <a:ext cx="1556367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45018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Парообразование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конденсация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Испарение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1439" y="647182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Кипение. Удельная теплота парообразования и конденсации. Зависимость температуры кипения от атмосферного давления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53380" y="1389384"/>
            <a:ext cx="1038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41317" y="1370138"/>
            <a:ext cx="584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756613" y="1389384"/>
            <a:ext cx="18034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1746971" y="1582162"/>
            <a:ext cx="18034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77891" y="1146672"/>
            <a:ext cx="1362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парообразование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26535" y="1574051"/>
            <a:ext cx="126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конденсация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6240" y="3281483"/>
                <a:ext cx="402818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𝐿𝑚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теплоты,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удельная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теплота парообразования/конденсации</a:t>
                </a:r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Дж/кг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240" y="3281483"/>
                <a:ext cx="4028183" cy="923330"/>
              </a:xfrm>
              <a:prstGeom prst="rect">
                <a:avLst/>
              </a:prstGeom>
              <a:blipFill>
                <a:blip r:embed="rId2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41163" y="1916978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ИСПАРЕНИЕ–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парообразование с поверхности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жидкости</a:t>
            </a:r>
            <a:r>
              <a:rPr lang="ru-RU" sz="1200" dirty="0" smtClean="0"/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632149" y="2649633"/>
                <a:ext cx="1556367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149" y="2649633"/>
                <a:ext cx="1556367" cy="6347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1091" y="2228671"/>
            <a:ext cx="2423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ИСПАРЕНИЕ ЗАВИСИТ ОТ: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Температуры.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Скорости ветра.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Давления.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Рода жидкости.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79727" y="1250884"/>
            <a:ext cx="4541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КИПЕНИЕ 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интенсивный переход жидкости в пар, происходящий с образованием пузырьков по всему объему жидкости при определенной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79727" y="1936494"/>
            <a:ext cx="4541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УДЕЛЬНАЯ ТЕПЛОТА ПАРООБРАЗОВАНИЯ И КОНДЕНСАЦИИ 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кол-во теплоты, необходимое для превращения жидкости в пар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наоборот взятой за температуры кипения.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57800" y="4291054"/>
            <a:ext cx="4371975" cy="646331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больше атмосферное давление тем выше температура кипения и наоборот чем ниже атмосферное давление тем ниже температура кипения.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8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TM02900722[[fn=Ион (конференц-зал)]]</Template>
  <TotalTime>900</TotalTime>
  <Words>3449</Words>
  <Application>Microsoft Office PowerPoint</Application>
  <PresentationFormat>Лист A4 (210x297 мм)</PresentationFormat>
  <Paragraphs>626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ФИЗИКА 8 класс Конспект уроков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admin</cp:lastModifiedBy>
  <cp:revision>147</cp:revision>
  <dcterms:created xsi:type="dcterms:W3CDTF">2024-07-30T17:31:50Z</dcterms:created>
  <dcterms:modified xsi:type="dcterms:W3CDTF">2025-01-11T19:01:59Z</dcterms:modified>
</cp:coreProperties>
</file>