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-90" y="-18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647B-6FB1-4C66-B75F-0067191ED09D}" type="datetimeFigureOut">
              <a:rPr lang="ru-RU" smtClean="0"/>
              <a:t>12.01.2025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3224-8463-4C87-A2DB-254E9F75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16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647B-6FB1-4C66-B75F-0067191ED09D}" type="datetimeFigureOut">
              <a:rPr lang="ru-RU" smtClean="0"/>
              <a:t>12.01.2025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3224-8463-4C87-A2DB-254E9F75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622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647B-6FB1-4C66-B75F-0067191ED09D}" type="datetimeFigureOut">
              <a:rPr lang="ru-RU" smtClean="0"/>
              <a:t>12.01.2025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3224-8463-4C87-A2DB-254E9F75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92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647B-6FB1-4C66-B75F-0067191ED09D}" type="datetimeFigureOut">
              <a:rPr lang="ru-RU" smtClean="0"/>
              <a:t>12.01.2025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3224-8463-4C87-A2DB-254E9F75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44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647B-6FB1-4C66-B75F-0067191ED09D}" type="datetimeFigureOut">
              <a:rPr lang="ru-RU" smtClean="0"/>
              <a:t>12.01.2025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3224-8463-4C87-A2DB-254E9F75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920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647B-6FB1-4C66-B75F-0067191ED09D}" type="datetimeFigureOut">
              <a:rPr lang="ru-RU" smtClean="0"/>
              <a:t>12.01.2025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3224-8463-4C87-A2DB-254E9F75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184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647B-6FB1-4C66-B75F-0067191ED09D}" type="datetimeFigureOut">
              <a:rPr lang="ru-RU" smtClean="0"/>
              <a:t>12.01.2025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3224-8463-4C87-A2DB-254E9F75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055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647B-6FB1-4C66-B75F-0067191ED09D}" type="datetimeFigureOut">
              <a:rPr lang="ru-RU" smtClean="0"/>
              <a:t>12.01.2025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3224-8463-4C87-A2DB-254E9F75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378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647B-6FB1-4C66-B75F-0067191ED09D}" type="datetimeFigureOut">
              <a:rPr lang="ru-RU" smtClean="0"/>
              <a:t>12.01.2025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3224-8463-4C87-A2DB-254E9F75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597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647B-6FB1-4C66-B75F-0067191ED09D}" type="datetimeFigureOut">
              <a:rPr lang="ru-RU" smtClean="0"/>
              <a:t>12.01.2025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3224-8463-4C87-A2DB-254E9F75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28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647B-6FB1-4C66-B75F-0067191ED09D}" type="datetimeFigureOut">
              <a:rPr lang="ru-RU" smtClean="0"/>
              <a:t>12.01.2025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3224-8463-4C87-A2DB-254E9F75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92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7647B-6FB1-4C66-B75F-0067191ED09D}" type="datetimeFigureOut">
              <a:rPr lang="ru-RU" smtClean="0"/>
              <a:t>12.01.2025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F3224-8463-4C87-A2DB-254E9F755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63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18" Type="http://schemas.openxmlformats.org/officeDocument/2006/relationships/image" Target="../media/image43.png"/><Relationship Id="rId3" Type="http://schemas.openxmlformats.org/officeDocument/2006/relationships/image" Target="../media/image28.png"/><Relationship Id="rId21" Type="http://schemas.openxmlformats.org/officeDocument/2006/relationships/image" Target="../media/image46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17" Type="http://schemas.openxmlformats.org/officeDocument/2006/relationships/image" Target="../media/image42.png"/><Relationship Id="rId2" Type="http://schemas.openxmlformats.org/officeDocument/2006/relationships/image" Target="../media/image27.png"/><Relationship Id="rId16" Type="http://schemas.openxmlformats.org/officeDocument/2006/relationships/image" Target="../media/image41.png"/><Relationship Id="rId20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5" Type="http://schemas.openxmlformats.org/officeDocument/2006/relationships/image" Target="../media/image40.png"/><Relationship Id="rId10" Type="http://schemas.openxmlformats.org/officeDocument/2006/relationships/image" Target="../media/image35.png"/><Relationship Id="rId19" Type="http://schemas.openxmlformats.org/officeDocument/2006/relationships/image" Target="../media/image44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Relationship Id="rId22" Type="http://schemas.openxmlformats.org/officeDocument/2006/relationships/image" Target="../media/image4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70.png"/><Relationship Id="rId7" Type="http://schemas.openxmlformats.org/officeDocument/2006/relationships/image" Target="../media/image74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png"/><Relationship Id="rId9" Type="http://schemas.openxmlformats.org/officeDocument/2006/relationships/image" Target="../media/image7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3" Type="http://schemas.openxmlformats.org/officeDocument/2006/relationships/image" Target="../media/image80.png"/><Relationship Id="rId7" Type="http://schemas.openxmlformats.org/officeDocument/2006/relationships/image" Target="../media/image84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3.png"/><Relationship Id="rId11" Type="http://schemas.openxmlformats.org/officeDocument/2006/relationships/image" Target="../media/image88.png"/><Relationship Id="rId5" Type="http://schemas.openxmlformats.org/officeDocument/2006/relationships/image" Target="../media/image82.png"/><Relationship Id="rId10" Type="http://schemas.openxmlformats.org/officeDocument/2006/relationships/image" Target="../media/image87.png"/><Relationship Id="rId4" Type="http://schemas.openxmlformats.org/officeDocument/2006/relationships/image" Target="../media/image81.png"/><Relationship Id="rId9" Type="http://schemas.openxmlformats.org/officeDocument/2006/relationships/image" Target="../media/image8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300182" y="152400"/>
            <a:ext cx="9395691" cy="6400800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9720" y="2767263"/>
            <a:ext cx="3383961" cy="31586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0182" y="1334336"/>
            <a:ext cx="7977947" cy="31597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44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КОНСПЕКТЫ УРОКОВ </a:t>
            </a:r>
            <a:r>
              <a:rPr lang="ru-RU" sz="4044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7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ФИЗИКЕ</a:t>
            </a:r>
          </a:p>
          <a:p>
            <a:pPr algn="ctr"/>
            <a:r>
              <a:rPr lang="ru-RU" sz="4044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КЛАСС</a:t>
            </a:r>
          </a:p>
          <a:p>
            <a:pPr algn="ctr"/>
            <a:r>
              <a:rPr lang="ru-RU" sz="4044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44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79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0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4" name="TextBox 3"/>
          <p:cNvSpPr txBox="1"/>
          <p:nvPr/>
        </p:nvSpPr>
        <p:spPr>
          <a:xfrm>
            <a:off x="1702760" y="420349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Вертикальный свиток 43"/>
          <p:cNvSpPr/>
          <p:nvPr/>
        </p:nvSpPr>
        <p:spPr>
          <a:xfrm>
            <a:off x="4913894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22" name="TextBox 21"/>
          <p:cNvSpPr txBox="1"/>
          <p:nvPr/>
        </p:nvSpPr>
        <p:spPr>
          <a:xfrm>
            <a:off x="5079325" y="534133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37599" y="422064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72483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8390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15486" y="975676"/>
            <a:ext cx="4429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Сила тяжести на других планетах. </a:t>
            </a:r>
            <a:r>
              <a:rPr lang="en-US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планет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67330" y="964436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Измерение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Динамометр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379" y="1391837"/>
            <a:ext cx="4109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Сила тяжести зависит от ускорения свободного падения.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94730"/>
              </p:ext>
            </p:extLst>
          </p:nvPr>
        </p:nvGraphicFramePr>
        <p:xfrm>
          <a:off x="250475" y="4062657"/>
          <a:ext cx="4466380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3190">
                  <a:extLst>
                    <a:ext uri="{9D8B030D-6E8A-4147-A177-3AD203B41FA5}">
                      <a16:colId xmlns:a16="http://schemas.microsoft.com/office/drawing/2014/main" xmlns="" val="2183340819"/>
                    </a:ext>
                  </a:extLst>
                </a:gridCol>
                <a:gridCol w="2233190">
                  <a:extLst>
                    <a:ext uri="{9D8B030D-6E8A-4147-A177-3AD203B41FA5}">
                      <a16:colId xmlns:a16="http://schemas.microsoft.com/office/drawing/2014/main" xmlns="" val="3145460009"/>
                    </a:ext>
                  </a:extLst>
                </a:gridCol>
              </a:tblGrid>
              <a:tr h="36068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Характеристики планет земной группы(Меркурий, Венера, Марс, Земля)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Характеристики планет-гигантов(Юпитер, Сатурн, Уран)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28793603"/>
                  </a:ext>
                </a:extLst>
              </a:tr>
              <a:tr h="36068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Малые радиус и масса;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Малая скорость вращения вокруг своей оси;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Гидросфера(Земля);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Мало спутников;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Литосфера;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Атмосфера(нет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Меркурия);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Большая плотность.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Большой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радиус и масса;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Большая скорость вращения вокруг своей оси;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Атмосфера;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Кольца;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 твердой поверхности;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 спутников.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9562152"/>
                  </a:ext>
                </a:extLst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964979"/>
              </p:ext>
            </p:extLst>
          </p:nvPr>
        </p:nvGraphicFramePr>
        <p:xfrm>
          <a:off x="474055" y="1715665"/>
          <a:ext cx="4111986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0662">
                  <a:extLst>
                    <a:ext uri="{9D8B030D-6E8A-4147-A177-3AD203B41FA5}">
                      <a16:colId xmlns:a16="http://schemas.microsoft.com/office/drawing/2014/main" xmlns="" val="2967678819"/>
                    </a:ext>
                  </a:extLst>
                </a:gridCol>
                <a:gridCol w="1370662">
                  <a:extLst>
                    <a:ext uri="{9D8B030D-6E8A-4147-A177-3AD203B41FA5}">
                      <a16:colId xmlns:a16="http://schemas.microsoft.com/office/drawing/2014/main" xmlns="" val="1995166172"/>
                    </a:ext>
                  </a:extLst>
                </a:gridCol>
                <a:gridCol w="1370662">
                  <a:extLst>
                    <a:ext uri="{9D8B030D-6E8A-4147-A177-3AD203B41FA5}">
                      <a16:colId xmlns:a16="http://schemas.microsoft.com/office/drawing/2014/main" xmlns="" val="1068298475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Вес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тела массой 1 кг на разных планетах.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77240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Земля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 Н/кг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 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11952587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Венера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 Н/кг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 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184561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Марс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 Н/кг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 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7801288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Меркурий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 Н/кг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676403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Юпитер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 8 Н/кг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25,8 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53601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Сатурн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11,3 Н/кг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11,3 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7391247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Уран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Н/кг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22473107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214258" y="1421636"/>
            <a:ext cx="4519815" cy="27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ДИНАМОМЕТР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прибор для измерения силы.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14258" y="1698635"/>
            <a:ext cx="3863642" cy="10156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Динамометр состоит из: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Шкалы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Металлической пружины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Стрелка указатель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Металлический крючок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14258" y="2693571"/>
            <a:ext cx="24537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ДИНАМОМЕТРОВ: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Силомер;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Тяговый динамометр;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Медицинский динамометр;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Гидравлический;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Пружинный;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Ручной.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45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0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4" name="TextBox 3"/>
          <p:cNvSpPr txBox="1"/>
          <p:nvPr/>
        </p:nvSpPr>
        <p:spPr>
          <a:xfrm>
            <a:off x="1702760" y="420349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Вертикальный свиток 43"/>
          <p:cNvSpPr/>
          <p:nvPr/>
        </p:nvSpPr>
        <p:spPr>
          <a:xfrm>
            <a:off x="4913894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22" name="TextBox 21"/>
          <p:cNvSpPr txBox="1"/>
          <p:nvPr/>
        </p:nvSpPr>
        <p:spPr>
          <a:xfrm>
            <a:off x="5079325" y="534133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37599" y="422064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92661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85503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89280" y="975676"/>
            <a:ext cx="4429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Вес</a:t>
            </a:r>
            <a:r>
              <a:rPr lang="en-US" sz="1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тела</a:t>
            </a:r>
            <a:r>
              <a:rPr lang="en-US" sz="1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Невесомость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9404" y="876432"/>
            <a:ext cx="4874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Сложение двух сил, направленных по одной прямой.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Равнодействующая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9436" y="1483031"/>
            <a:ext cx="4505590" cy="4616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 ТЕЛА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сила, с которой тело в следствии притяжения к Земле действует на опору или подвес.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9281" y="1971807"/>
            <a:ext cx="4525746" cy="4616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опора неподвижная или движется равномерно то вес тела равен силе тяжести.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429458" y="2449148"/>
                <a:ext cx="2148767" cy="40011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ru-RU" sz="2000" b="0" i="1" smtClean="0">
                              <a:latin typeface="Cambria Math" panose="02040503050406030204" pitchFamily="18" charset="0"/>
                            </a:rPr>
                            <m:t>тяж</m:t>
                          </m:r>
                        </m:sub>
                      </m:sSub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ru-RU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𝑚𝑔</m:t>
                      </m:r>
                    </m:oMath>
                  </m:oMathPara>
                </a14:m>
                <a:endParaRPr lang="en-US" sz="2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9458" y="2449148"/>
                <a:ext cx="2148767" cy="400110"/>
              </a:xfrm>
              <a:prstGeom prst="rect">
                <a:avLst/>
              </a:prstGeom>
              <a:blipFill>
                <a:blip r:embed="rId2"/>
                <a:stretch>
                  <a:fillRect b="-89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959380" y="2949360"/>
            <a:ext cx="3387183" cy="27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ТЕЛО ДВИЖЕТСЯ С УСКОРЕНИЕМ.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023874" y="3251031"/>
                <a:ext cx="2665720" cy="40011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ru-RU" sz="2000" b="0" i="1" smtClean="0">
                              <a:latin typeface="Cambria Math" panose="02040503050406030204" pitchFamily="18" charset="0"/>
                            </a:rPr>
                            <m:t>тяж</m:t>
                          </m:r>
                        </m:sub>
                      </m:sSub>
                      <m:r>
                        <a:rPr lang="ru-RU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ru-RU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874" y="3251031"/>
                <a:ext cx="2665720" cy="400110"/>
              </a:xfrm>
              <a:prstGeom prst="rect">
                <a:avLst/>
              </a:prstGeom>
              <a:blipFill>
                <a:blip r:embed="rId3"/>
                <a:stretch>
                  <a:fillRect b="-1818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74455" y="3789928"/>
                <a:ext cx="2665720" cy="40011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ru-RU" sz="2000" b="0" i="1" smtClean="0">
                              <a:latin typeface="Cambria Math" panose="02040503050406030204" pitchFamily="18" charset="0"/>
                            </a:rPr>
                            <m:t>тяж</m:t>
                          </m:r>
                        </m:sub>
                      </m:sSub>
                      <m:r>
                        <a:rPr lang="ru-RU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ru-RU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455" y="3789928"/>
                <a:ext cx="2665720" cy="400110"/>
              </a:xfrm>
              <a:prstGeom prst="rect">
                <a:avLst/>
              </a:prstGeom>
              <a:blipFill>
                <a:blip r:embed="rId4"/>
                <a:stretch>
                  <a:fillRect b="-1846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858337" y="4582815"/>
                <a:ext cx="1291008" cy="40011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ru-RU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0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8337" y="4582815"/>
                <a:ext cx="1291008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309436" y="4274405"/>
            <a:ext cx="4505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НЕВЕСОМОСТЬ-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отсутствие веса тела, при наличии массы тела.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5842" y="4976936"/>
            <a:ext cx="4476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Невесомость можно испытать не только в космосе, но и на Земле при обычном прыжке.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2919" y="3365146"/>
            <a:ext cx="14936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ВВЕРХ: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32919" y="3908912"/>
            <a:ext cx="14936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ВНИЗ: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33210" y="1479393"/>
            <a:ext cx="4354342" cy="4616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РАВНОДЕЙСТВУЮЩАЯ СИЛА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сила, которая производит на тело такое же действие, как несколько действующих сил.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74525" y="1947969"/>
            <a:ext cx="5266045" cy="27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R-</a:t>
            </a:r>
            <a:r>
              <a:rPr lang="ru-RU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равнодействующая.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9" name="Таблица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245076"/>
              </p:ext>
            </p:extLst>
          </p:nvPr>
        </p:nvGraphicFramePr>
        <p:xfrm>
          <a:off x="5233210" y="2192597"/>
          <a:ext cx="4489089" cy="42631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8494">
                  <a:extLst>
                    <a:ext uri="{9D8B030D-6E8A-4147-A177-3AD203B41FA5}">
                      <a16:colId xmlns:a16="http://schemas.microsoft.com/office/drawing/2014/main" xmlns="" val="655004099"/>
                    </a:ext>
                  </a:extLst>
                </a:gridCol>
                <a:gridCol w="1654232">
                  <a:extLst>
                    <a:ext uri="{9D8B030D-6E8A-4147-A177-3AD203B41FA5}">
                      <a16:colId xmlns:a16="http://schemas.microsoft.com/office/drawing/2014/main" xmlns="" val="2396542190"/>
                    </a:ext>
                  </a:extLst>
                </a:gridCol>
                <a:gridCol w="1496363">
                  <a:extLst>
                    <a:ext uri="{9D8B030D-6E8A-4147-A177-3AD203B41FA5}">
                      <a16:colId xmlns:a16="http://schemas.microsoft.com/office/drawing/2014/main" xmlns="" val="3855917613"/>
                    </a:ext>
                  </a:extLst>
                </a:gridCol>
              </a:tblGrid>
              <a:tr h="494744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Силы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Равнодействующие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Математическая</a:t>
                      </a:r>
                      <a:r>
                        <a:rPr lang="ru-RU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запись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34656523"/>
                  </a:ext>
                </a:extLst>
              </a:tr>
              <a:tr h="771496"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1383029"/>
                  </a:ext>
                </a:extLst>
              </a:tr>
              <a:tr h="920353"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24045407"/>
                  </a:ext>
                </a:extLst>
              </a:tr>
              <a:tr h="1106013"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16410742"/>
                  </a:ext>
                </a:extLst>
              </a:tr>
              <a:tr h="97057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307090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539557" y="1837885"/>
                <a:ext cx="302843" cy="402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9557" y="1837885"/>
                <a:ext cx="302843" cy="402931"/>
              </a:xfrm>
              <a:prstGeom prst="rect">
                <a:avLst/>
              </a:prstGeom>
              <a:blipFill>
                <a:blip r:embed="rId6"/>
                <a:stretch>
                  <a:fillRect r="-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302570" y="2934724"/>
                <a:ext cx="1358537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2570" y="2934724"/>
                <a:ext cx="1358537" cy="29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302570" y="3776776"/>
                <a:ext cx="1358537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2570" y="3776776"/>
                <a:ext cx="1358537" cy="29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276154" y="4784907"/>
                <a:ext cx="1358537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6154" y="4784907"/>
                <a:ext cx="1358537" cy="29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379794" y="5883736"/>
                <a:ext cx="1724450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2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acc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1200" b="0" i="1" smtClean="0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1200" b="0" i="1" smtClean="0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=0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9794" y="5883736"/>
                <a:ext cx="1724450" cy="299441"/>
              </a:xfrm>
              <a:prstGeom prst="rect">
                <a:avLst/>
              </a:prstGeom>
              <a:blipFill>
                <a:blip r:embed="rId10"/>
                <a:stretch>
                  <a:fillRect b="-163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Прямая соединительная линия 34"/>
          <p:cNvCxnSpPr/>
          <p:nvPr/>
        </p:nvCxnSpPr>
        <p:spPr>
          <a:xfrm>
            <a:off x="5465378" y="3251031"/>
            <a:ext cx="8332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5649733" y="3082138"/>
            <a:ext cx="464574" cy="1758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5848837" y="3140459"/>
            <a:ext cx="78902" cy="859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7013712" y="3227061"/>
            <a:ext cx="8332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7198067" y="3058168"/>
            <a:ext cx="464574" cy="1758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7397171" y="3116489"/>
            <a:ext cx="78902" cy="859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5465378" y="4148163"/>
            <a:ext cx="8332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5649733" y="3979270"/>
            <a:ext cx="464574" cy="1758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5848837" y="4037591"/>
            <a:ext cx="78902" cy="859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7013712" y="4124193"/>
            <a:ext cx="8332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7198067" y="3955300"/>
            <a:ext cx="464574" cy="1758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7397171" y="4013621"/>
            <a:ext cx="78902" cy="859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5464565" y="5116025"/>
            <a:ext cx="8332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5648920" y="4947132"/>
            <a:ext cx="464574" cy="1758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5848024" y="5005453"/>
            <a:ext cx="78902" cy="859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>
            <a:off x="7012899" y="5092055"/>
            <a:ext cx="8332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7197254" y="4923162"/>
            <a:ext cx="464574" cy="1758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7396358" y="4981483"/>
            <a:ext cx="78902" cy="859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5464565" y="6286309"/>
            <a:ext cx="8332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Прямоугольник 55"/>
          <p:cNvSpPr/>
          <p:nvPr/>
        </p:nvSpPr>
        <p:spPr>
          <a:xfrm>
            <a:off x="5648920" y="6117416"/>
            <a:ext cx="464574" cy="1758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5848024" y="6175737"/>
            <a:ext cx="78902" cy="859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7012899" y="6262339"/>
            <a:ext cx="8332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7197254" y="6093446"/>
            <a:ext cx="464574" cy="1758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7396358" y="6151767"/>
            <a:ext cx="78902" cy="859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1" name="Прямая со стрелкой 60"/>
          <p:cNvCxnSpPr/>
          <p:nvPr/>
        </p:nvCxnSpPr>
        <p:spPr>
          <a:xfrm>
            <a:off x="5922358" y="3185997"/>
            <a:ext cx="552167" cy="1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flipH="1" flipV="1">
            <a:off x="5538568" y="3166377"/>
            <a:ext cx="306860" cy="7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flipV="1">
            <a:off x="7459915" y="3149006"/>
            <a:ext cx="306860" cy="7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5911991" y="4076217"/>
            <a:ext cx="328414" cy="1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flipH="1">
            <a:off x="5270600" y="4063923"/>
            <a:ext cx="5644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flipH="1">
            <a:off x="7075630" y="4054784"/>
            <a:ext cx="328414" cy="1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5925114" y="5067061"/>
            <a:ext cx="328414" cy="1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5882093" y="5011725"/>
            <a:ext cx="552167" cy="1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5917980" y="6218687"/>
            <a:ext cx="328414" cy="1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flipH="1" flipV="1">
            <a:off x="5509632" y="6206496"/>
            <a:ext cx="328414" cy="1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7459915" y="5017805"/>
            <a:ext cx="5644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289515" y="2847971"/>
                <a:ext cx="423007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9515" y="2847971"/>
                <a:ext cx="423007" cy="2994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101907" y="2853228"/>
                <a:ext cx="423007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1907" y="2853228"/>
                <a:ext cx="423007" cy="2994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7543315" y="2815245"/>
                <a:ext cx="423007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20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315" y="2815245"/>
                <a:ext cx="423007" cy="29944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7695715" y="2967645"/>
                <a:ext cx="423007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20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5715" y="2967645"/>
                <a:ext cx="423007" cy="29944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877609" y="3705601"/>
                <a:ext cx="423007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20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7609" y="3705601"/>
                <a:ext cx="423007" cy="29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7030009" y="3858001"/>
                <a:ext cx="423007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20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0009" y="3858001"/>
                <a:ext cx="423007" cy="29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7699291" y="4714670"/>
                <a:ext cx="423007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20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9291" y="4714670"/>
                <a:ext cx="423007" cy="29944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7225118" y="5811273"/>
                <a:ext cx="423007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20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5118" y="5811273"/>
                <a:ext cx="423007" cy="29944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5218991" y="3754827"/>
                <a:ext cx="423007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8991" y="3754827"/>
                <a:ext cx="423007" cy="29944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6031383" y="3760084"/>
                <a:ext cx="423007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1383" y="3760084"/>
                <a:ext cx="423007" cy="29944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6182575" y="4647691"/>
                <a:ext cx="423007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2575" y="4647691"/>
                <a:ext cx="423007" cy="29944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6190131" y="5028124"/>
                <a:ext cx="423007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0131" y="5028124"/>
                <a:ext cx="423007" cy="29944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5271753" y="5868686"/>
                <a:ext cx="423007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753" y="5868686"/>
                <a:ext cx="423007" cy="299441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6084145" y="5873943"/>
                <a:ext cx="423007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45" y="5873943"/>
                <a:ext cx="423007" cy="299441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728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0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4" name="TextBox 3"/>
          <p:cNvSpPr txBox="1"/>
          <p:nvPr/>
        </p:nvSpPr>
        <p:spPr>
          <a:xfrm>
            <a:off x="1702760" y="420349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Вертикальный свиток 43"/>
          <p:cNvSpPr/>
          <p:nvPr/>
        </p:nvSpPr>
        <p:spPr>
          <a:xfrm>
            <a:off x="4913894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22" name="TextBox 21"/>
          <p:cNvSpPr txBox="1"/>
          <p:nvPr/>
        </p:nvSpPr>
        <p:spPr>
          <a:xfrm>
            <a:off x="5079325" y="534133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37599" y="422064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81907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102569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6346" y="975676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Трение скольжения и трение покоя. Трение в природе и технике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76471" y="964436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Давление. Способы уменьшения и увеличения давления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8730" y="1422046"/>
            <a:ext cx="4526220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 ТРЕНИЯ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сила, которая возникает при соприкосновении поверхностей тел и препятствует их перемещению.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53168" y="1959385"/>
            <a:ext cx="24840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СИЛА ТРЕНИЯ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1507" y="2610124"/>
            <a:ext cx="23951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Зависит: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силы тяжести;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состояния поверхности;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смазки.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71493" y="2620675"/>
            <a:ext cx="21836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Неровная поверхность;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Взаимное притяжение молекул.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 стрелкой 18"/>
          <p:cNvCxnSpPr>
            <a:stCxn id="16" idx="1"/>
          </p:cNvCxnSpPr>
          <p:nvPr/>
        </p:nvCxnSpPr>
        <p:spPr>
          <a:xfrm flipH="1">
            <a:off x="854248" y="2097885"/>
            <a:ext cx="998920" cy="4910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095170" y="2089317"/>
            <a:ext cx="677777" cy="488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175483" y="3582533"/>
                <a:ext cx="2867856" cy="141199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ru-RU" sz="2000" b="0" i="1" smtClean="0">
                                  <a:latin typeface="Cambria Math" panose="02040503050406030204" pitchFamily="18" charset="0"/>
                                </a:rPr>
                                <m:t>тр.</m:t>
                              </m:r>
                            </m:sub>
                          </m:sSub>
                        </m:e>
                      </m:acc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𝑚𝑔</m:t>
                      </m:r>
                    </m:oMath>
                  </m:oMathPara>
                </a14:m>
                <a:endParaRPr lang="en-US" sz="2000" b="0" dirty="0" smtClean="0">
                  <a:latin typeface="Times New Roman" panose="020206030504050203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ru-RU" sz="1200" i="1">
                            <a:latin typeface="Cambria Math" panose="02040503050406030204" pitchFamily="18" charset="0"/>
                          </a:rPr>
                          <m:t>тр.</m:t>
                        </m:r>
                      </m:sub>
                    </m:sSub>
                  </m:oMath>
                </a14:m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сила трения, Н</a:t>
                </a:r>
              </a:p>
              <a:p>
                <a14:m>
                  <m:oMath xmlns:m="http://schemas.openxmlformats.org/officeDocument/2006/math">
                    <m:r>
                      <a:rPr lang="ru-RU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ru-RU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коэффициент трения</a:t>
                </a:r>
              </a:p>
              <a:p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сила реакции опоры, Н</a:t>
                </a:r>
              </a:p>
              <a:p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масса, кг</a:t>
                </a:r>
              </a:p>
              <a:p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ускорение свободного падения, Н/</a:t>
                </a:r>
                <a14:m>
                  <m:oMath xmlns:m="http://schemas.openxmlformats.org/officeDocument/2006/math">
                    <m:r>
                      <a:rPr lang="ru-RU" sz="12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к</m:t>
                    </m:r>
                    <m:r>
                      <a:rPr lang="ru-RU" sz="1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г</m:t>
                    </m:r>
                  </m:oMath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483" y="3582533"/>
                <a:ext cx="2867856" cy="1411990"/>
              </a:xfrm>
              <a:prstGeom prst="rect">
                <a:avLst/>
              </a:prstGeom>
              <a:blipFill>
                <a:blip r:embed="rId2"/>
                <a:stretch>
                  <a:fillRect l="-213" b="-303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977909" y="5007995"/>
                <a:ext cx="3049309" cy="293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ru-RU" sz="1200" b="0" i="1" smtClean="0">
                              <a:latin typeface="Cambria Math" panose="02040503050406030204" pitchFamily="18" charset="0"/>
                            </a:rPr>
                            <m:t>тр. покоя</m:t>
                          </m:r>
                        </m:sub>
                      </m:sSub>
                      <m:r>
                        <a:rPr lang="ru-RU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ru-RU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ru-RU" sz="1200" i="1">
                              <a:latin typeface="Cambria Math" panose="02040503050406030204" pitchFamily="18" charset="0"/>
                            </a:rPr>
                            <m:t>тр. </m:t>
                          </m:r>
                          <m:r>
                            <a:rPr lang="ru-RU" sz="1200" b="0" i="1" smtClean="0">
                              <a:latin typeface="Cambria Math" panose="02040503050406030204" pitchFamily="18" charset="0"/>
                            </a:rPr>
                            <m:t>скольжения</m:t>
                          </m:r>
                        </m:sub>
                      </m:sSub>
                      <m:r>
                        <a:rPr lang="ru-RU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ru-RU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ru-RU" sz="1200" i="1">
                              <a:latin typeface="Cambria Math" panose="02040503050406030204" pitchFamily="18" charset="0"/>
                            </a:rPr>
                            <m:t>тр. </m:t>
                          </m:r>
                          <m:r>
                            <a:rPr lang="ru-RU" sz="1200" b="0" i="1" smtClean="0">
                              <a:latin typeface="Cambria Math" panose="02040503050406030204" pitchFamily="18" charset="0"/>
                            </a:rPr>
                            <m:t>качения</m:t>
                          </m:r>
                        </m:sub>
                      </m:sSub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909" y="5007995"/>
                <a:ext cx="3049309" cy="2935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922422"/>
              </p:ext>
            </p:extLst>
          </p:nvPr>
        </p:nvGraphicFramePr>
        <p:xfrm>
          <a:off x="376593" y="5384992"/>
          <a:ext cx="4290078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5039">
                  <a:extLst>
                    <a:ext uri="{9D8B030D-6E8A-4147-A177-3AD203B41FA5}">
                      <a16:colId xmlns:a16="http://schemas.microsoft.com/office/drawing/2014/main" xmlns="" val="1791583440"/>
                    </a:ext>
                  </a:extLst>
                </a:gridCol>
                <a:gridCol w="2145039">
                  <a:extLst>
                    <a:ext uri="{9D8B030D-6E8A-4147-A177-3AD203B41FA5}">
                      <a16:colId xmlns:a16="http://schemas.microsoft.com/office/drawing/2014/main" xmlns="" val="36536588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силы трения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Уменьшение силы трения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30493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гололёд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футбол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напильник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смазка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шлифовка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подшипники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02869392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102569" y="1463411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ДАВЛЕНИЕ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физическая величина, равная отношению силы к площади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882483" y="1925076"/>
                <a:ext cx="3080084" cy="11649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давление, Па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сила, Н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площадь,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2483" y="1925076"/>
                <a:ext cx="3080084" cy="1164934"/>
              </a:xfrm>
              <a:prstGeom prst="rect">
                <a:avLst/>
              </a:prstGeom>
              <a:blipFill>
                <a:blip r:embed="rId4"/>
                <a:stretch>
                  <a:fillRect b="-31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102569" y="3179620"/>
                <a:ext cx="4429125" cy="4775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ПА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(Паскаль)- это давление, которое производит сила в 1Н, действующая на поверхность площадью 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2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2569" y="3179620"/>
                <a:ext cx="4429125" cy="477503"/>
              </a:xfrm>
              <a:prstGeom prst="rect">
                <a:avLst/>
              </a:prstGeom>
              <a:blipFill>
                <a:blip r:embed="rId5"/>
                <a:stretch>
                  <a:fillRect t="-1282" b="-64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6409016" y="3645188"/>
            <a:ext cx="1693811" cy="461665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изменения давления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flipH="1">
            <a:off x="6056941" y="4106853"/>
            <a:ext cx="560497" cy="286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7680053" y="4120325"/>
            <a:ext cx="560497" cy="286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260667" y="4392958"/>
            <a:ext cx="1805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Уменьшить давления: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Уменьшить силу;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Увеличить площадь.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06592" y="4392958"/>
            <a:ext cx="1850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давления: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Уменьшить площадь;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Увеличить силу.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6161716" y="5039289"/>
            <a:ext cx="0" cy="3156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8337653" y="4960539"/>
            <a:ext cx="0" cy="3156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260667" y="5324494"/>
            <a:ext cx="1805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Лыжи;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Снегоступы;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492800" y="5283704"/>
            <a:ext cx="1805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Нож;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Ножницы;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Иголка.</a:t>
            </a:r>
          </a:p>
        </p:txBody>
      </p:sp>
    </p:spTree>
    <p:extLst>
      <p:ext uri="{BB962C8B-B14F-4D97-AF65-F5344CB8AC3E}">
        <p14:creationId xmlns:p14="http://schemas.microsoft.com/office/powerpoint/2010/main" val="40232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0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4" name="TextBox 3"/>
          <p:cNvSpPr txBox="1"/>
          <p:nvPr/>
        </p:nvSpPr>
        <p:spPr>
          <a:xfrm>
            <a:off x="1702760" y="420349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Вертикальный свиток 43"/>
          <p:cNvSpPr/>
          <p:nvPr/>
        </p:nvSpPr>
        <p:spPr>
          <a:xfrm>
            <a:off x="4913894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22" name="TextBox 21"/>
          <p:cNvSpPr txBox="1"/>
          <p:nvPr/>
        </p:nvSpPr>
        <p:spPr>
          <a:xfrm>
            <a:off x="5079325" y="534133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37599" y="422064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77879" y="876813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102113" y="872687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8789" y="889069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Давление газа. Зависимость давления газа от объёма, температуры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88463" y="889775"/>
            <a:ext cx="4874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Передача давления твёрдыми телами, жидкостями и газами.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Закон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Паскаля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44436" y="1470736"/>
            <a:ext cx="921626" cy="898744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34533" y="1668787"/>
            <a:ext cx="151074" cy="1436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1104945" y="1812399"/>
            <a:ext cx="151074" cy="1436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54794" y="2213612"/>
            <a:ext cx="151074" cy="1436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1049919" y="2050046"/>
            <a:ext cx="151074" cy="1436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 стрелкой 19"/>
          <p:cNvCxnSpPr>
            <a:stCxn id="17" idx="0"/>
          </p:cNvCxnSpPr>
          <p:nvPr/>
        </p:nvCxnSpPr>
        <p:spPr>
          <a:xfrm flipV="1">
            <a:off x="1180482" y="1591326"/>
            <a:ext cx="75537" cy="2210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 flipV="1">
            <a:off x="506156" y="1558942"/>
            <a:ext cx="157767" cy="1989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8" idx="2"/>
          </p:cNvCxnSpPr>
          <p:nvPr/>
        </p:nvCxnSpPr>
        <p:spPr>
          <a:xfrm flipH="1">
            <a:off x="513113" y="2285418"/>
            <a:ext cx="141681" cy="37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9" idx="4"/>
          </p:cNvCxnSpPr>
          <p:nvPr/>
        </p:nvCxnSpPr>
        <p:spPr>
          <a:xfrm flipH="1">
            <a:off x="1070179" y="2193658"/>
            <a:ext cx="55277" cy="1746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0331" y="1653372"/>
            <a:ext cx="3227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Давление газа, создается ударами молекул о стенки сосуда.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475878" y="2555275"/>
            <a:ext cx="858742" cy="85989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 стрелкой 26"/>
          <p:cNvCxnSpPr/>
          <p:nvPr/>
        </p:nvCxnSpPr>
        <p:spPr>
          <a:xfrm flipV="1">
            <a:off x="905249" y="2711143"/>
            <a:ext cx="0" cy="52478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6200000" flipV="1">
            <a:off x="917185" y="2724157"/>
            <a:ext cx="0" cy="52478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512972" y="2711143"/>
            <a:ext cx="323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Давление в закрытом пространстве одинаково по всем направлениям.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17185" y="3600962"/>
            <a:ext cx="3234491" cy="461665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Давление газа зависит от температуры и объема при неизменной массе.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 flipH="1">
            <a:off x="1140960" y="4062627"/>
            <a:ext cx="791480" cy="360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2895138" y="4073610"/>
            <a:ext cx="791480" cy="360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01493" y="4424426"/>
            <a:ext cx="15386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объема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56040" y="4423217"/>
            <a:ext cx="15386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температуры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97735" y="4736360"/>
            <a:ext cx="2041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 больший объём тем меньше давление;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 меньший объём тем большие давление 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89062" y="4654050"/>
            <a:ext cx="2258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 большая температура тем больший давление;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 меньшая температура тем меньшее давление 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63012" y="5701770"/>
            <a:ext cx="42317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газовых баллонах газ находится под большим давлении!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509827"/>
              </p:ext>
            </p:extLst>
          </p:nvPr>
        </p:nvGraphicFramePr>
        <p:xfrm>
          <a:off x="5238960" y="1548259"/>
          <a:ext cx="4422396" cy="156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4132">
                  <a:extLst>
                    <a:ext uri="{9D8B030D-6E8A-4147-A177-3AD203B41FA5}">
                      <a16:colId xmlns:a16="http://schemas.microsoft.com/office/drawing/2014/main" xmlns="" val="2002326816"/>
                    </a:ext>
                  </a:extLst>
                </a:gridCol>
                <a:gridCol w="1474132">
                  <a:extLst>
                    <a:ext uri="{9D8B030D-6E8A-4147-A177-3AD203B41FA5}">
                      <a16:colId xmlns:a16="http://schemas.microsoft.com/office/drawing/2014/main" xmlns="" val="3376994561"/>
                    </a:ext>
                  </a:extLst>
                </a:gridCol>
                <a:gridCol w="1474132">
                  <a:extLst>
                    <a:ext uri="{9D8B030D-6E8A-4147-A177-3AD203B41FA5}">
                      <a16:colId xmlns:a16="http://schemas.microsoft.com/office/drawing/2014/main" xmlns="" val="294280418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давления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7031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Твердые тела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Жидкость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9514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Давление передается в направлении действия силы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Давление передается по всем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направлениям одинаково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9918307"/>
                  </a:ext>
                </a:extLst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6366964" y="3235925"/>
            <a:ext cx="21175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ПАСКАЛЯ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238960" y="3494326"/>
            <a:ext cx="4258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Давление, производимое на жидкость или газ передается в любую точку одинаково во всех направлениях.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1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0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4" name="TextBox 3"/>
          <p:cNvSpPr txBox="1"/>
          <p:nvPr/>
        </p:nvSpPr>
        <p:spPr>
          <a:xfrm>
            <a:off x="1702760" y="420349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Вертикальный свиток 43"/>
          <p:cNvSpPr/>
          <p:nvPr/>
        </p:nvSpPr>
        <p:spPr>
          <a:xfrm>
            <a:off x="4913894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22" name="TextBox 21"/>
          <p:cNvSpPr txBox="1"/>
          <p:nvPr/>
        </p:nvSpPr>
        <p:spPr>
          <a:xfrm>
            <a:off x="5079325" y="534133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37599" y="422064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93637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102568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6344" y="978743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Давление в жидкости и газе, вызванное действием силы тяжести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6470" y="964436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Сообщающиеся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сосуды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9726" y="1508045"/>
            <a:ext cx="4796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Давление в жидкости, находящийся в силовых полях (силы тяжести), увеличивается с глубиной.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00138" y="2486279"/>
                <a:ext cx="3841535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den>
                      </m:f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𝑚𝑔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𝑉𝑔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𝑆h𝑔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𝑔h</m:t>
                      </m:r>
                    </m:oMath>
                  </m:oMathPara>
                </a14:m>
                <a:endParaRPr lang="ru-RU" b="0" dirty="0" smtClean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138" y="2486279"/>
                <a:ext cx="3841535" cy="6183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209726" y="1997162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ГИДРОСТАТИЧЕСКОЕ ДАВЛЕНИЕ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обусловленное весом верхних слое жидкости.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67791" y="3104590"/>
                <a:ext cx="290622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𝑔h</m:t>
                      </m:r>
                    </m:oMath>
                  </m:oMathPara>
                </a14:m>
                <a:endParaRPr lang="en-US" sz="2000" b="0" dirty="0" smtClean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200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давление, Па</a:t>
                </a:r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sz="1200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плотность, кг/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2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1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1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200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глубина, м</a:t>
                </a:r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ускорение свободного падения, Н/</a:t>
                </a:r>
                <a14:m>
                  <m:oMath xmlns:m="http://schemas.openxmlformats.org/officeDocument/2006/math">
                    <m:r>
                      <a:rPr lang="ru-RU" sz="1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кг</m:t>
                    </m:r>
                  </m:oMath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791" y="3104590"/>
                <a:ext cx="2906228" cy="13234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209726" y="4357047"/>
            <a:ext cx="4622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ГИДРОСТАТИЧЕСКИЙ ПАРАДОКС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давление на дно сосуда не зависит от формы сосуда, ни от площади дна, а зависит только от глубины.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9725" y="5016850"/>
            <a:ext cx="2620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Давление жидкости или газа зависит: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рода вещества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глубины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17050" y="1508045"/>
            <a:ext cx="4507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СООБЩАЮЩЕЕСЯ СОСУДЫ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сосуды, соединенные ниже поверхности жидкости , так что жидкость может перетекать из одного сосуда в другой.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17987" y="2255446"/>
            <a:ext cx="439152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сообщающихся сосудах любой формы и сечения однородная жидкость устанавливается на одном уровне.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4" name="Таблица 2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80531119"/>
                  </p:ext>
                </p:extLst>
              </p:nvPr>
            </p:nvGraphicFramePr>
            <p:xfrm>
              <a:off x="5271551" y="2880519"/>
              <a:ext cx="4284398" cy="254533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142199">
                      <a:extLst>
                        <a:ext uri="{9D8B030D-6E8A-4147-A177-3AD203B41FA5}">
                          <a16:colId xmlns:a16="http://schemas.microsoft.com/office/drawing/2014/main" xmlns="" val="2525949293"/>
                        </a:ext>
                      </a:extLst>
                    </a:gridCol>
                    <a:gridCol w="2142199">
                      <a:extLst>
                        <a:ext uri="{9D8B030D-6E8A-4147-A177-3AD203B41FA5}">
                          <a16:colId xmlns:a16="http://schemas.microsoft.com/office/drawing/2014/main" xmlns="" val="227062962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Жидкость однородна и находится в равновесии</a:t>
                          </a:r>
                          <a:endParaRPr lang="ru-RU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Жидкость неоднородна и находится в равновесии</a:t>
                          </a:r>
                          <a:endParaRPr lang="ru-RU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5050712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25569900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ru-RU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2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𝜌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𝑔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𝜌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𝑔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воды</m:t>
                                    </m:r>
                                  </m:sub>
                                </m:sSub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ru-RU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ртути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2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воды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𝑔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воды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ртути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𝑔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ртути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𝜌</m:t>
                                        </m:r>
                                      </m:e>
                                      <m:sub>
                                        <m:r>
                                          <a:rPr lang="ru-RU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воды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1200" b="0" i="1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𝜌</m:t>
                                        </m:r>
                                      </m:e>
                                      <m:sub>
                                        <m:r>
                                          <a:rPr lang="ru-RU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ртути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1200" b="0" i="1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h</m:t>
                                        </m:r>
                                      </m:e>
                                      <m:sub>
                                        <m:r>
                                          <a:rPr lang="ru-RU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ртути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1200" b="0" i="1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h</m:t>
                                        </m:r>
                                      </m:e>
                                      <m:sub>
                                        <m:r>
                                          <a:rPr lang="ru-RU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воды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418958917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4" name="Таблица 2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80531119"/>
                  </p:ext>
                </p:extLst>
              </p:nvPr>
            </p:nvGraphicFramePr>
            <p:xfrm>
              <a:off x="5271551" y="2880519"/>
              <a:ext cx="4284398" cy="254533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142199">
                      <a:extLst>
                        <a:ext uri="{9D8B030D-6E8A-4147-A177-3AD203B41FA5}">
                          <a16:colId xmlns:a16="http://schemas.microsoft.com/office/drawing/2014/main" val="2525949293"/>
                        </a:ext>
                      </a:extLst>
                    </a:gridCol>
                    <a:gridCol w="2142199">
                      <a:extLst>
                        <a:ext uri="{9D8B030D-6E8A-4147-A177-3AD203B41FA5}">
                          <a16:colId xmlns:a16="http://schemas.microsoft.com/office/drawing/2014/main" val="2270629628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Жидкость однородна и находится в равновесии</a:t>
                          </a:r>
                          <a:endParaRPr lang="ru-RU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Жидкость неоднородна и находится в равновесии</a:t>
                          </a:r>
                          <a:endParaRPr lang="ru-RU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0507120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56990050"/>
                      </a:ext>
                    </a:extLst>
                  </a:tr>
                  <a:tr h="899414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4"/>
                          <a:stretch>
                            <a:fillRect l="-284" t="-183784" r="-100568" b="-13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4"/>
                          <a:stretch>
                            <a:fillRect l="-100284" t="-183784" r="-568" b="-13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8958917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5" name="Арка 24"/>
          <p:cNvSpPr/>
          <p:nvPr/>
        </p:nvSpPr>
        <p:spPr>
          <a:xfrm rot="10800000">
            <a:off x="5908917" y="2717111"/>
            <a:ext cx="819150" cy="1609848"/>
          </a:xfrm>
          <a:prstGeom prst="blockArc">
            <a:avLst/>
          </a:prstGeom>
          <a:gradFill flip="none" rotWithShape="1">
            <a:gsLst>
              <a:gs pos="64000">
                <a:schemeClr val="bg1"/>
              </a:gs>
              <a:gs pos="61000">
                <a:srgbClr val="00B0F0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8013279" y="4357047"/>
            <a:ext cx="94302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Арка 26"/>
          <p:cNvSpPr/>
          <p:nvPr/>
        </p:nvSpPr>
        <p:spPr>
          <a:xfrm rot="10800000">
            <a:off x="8108006" y="2747199"/>
            <a:ext cx="819150" cy="1609848"/>
          </a:xfrm>
          <a:prstGeom prst="blockArc">
            <a:avLst>
              <a:gd name="adj1" fmla="val 16274525"/>
              <a:gd name="adj2" fmla="val 0"/>
              <a:gd name="adj3" fmla="val 25000"/>
            </a:avLst>
          </a:prstGeom>
          <a:gradFill flip="none" rotWithShape="1">
            <a:gsLst>
              <a:gs pos="79000">
                <a:schemeClr val="bg1"/>
              </a:gs>
              <a:gs pos="78000">
                <a:srgbClr val="00B0F0"/>
              </a:gs>
            </a:gsLst>
            <a:lin ang="5400000" scaled="0"/>
            <a:tileRect/>
          </a:gra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Арка 27"/>
          <p:cNvSpPr/>
          <p:nvPr/>
        </p:nvSpPr>
        <p:spPr>
          <a:xfrm rot="10800000" flipH="1">
            <a:off x="8097320" y="2747199"/>
            <a:ext cx="819150" cy="1609848"/>
          </a:xfrm>
          <a:prstGeom prst="blockArc">
            <a:avLst>
              <a:gd name="adj1" fmla="val 16274525"/>
              <a:gd name="adj2" fmla="val 0"/>
              <a:gd name="adj3" fmla="val 25000"/>
            </a:avLst>
          </a:prstGeom>
          <a:gradFill flip="none" rotWithShape="1">
            <a:gsLst>
              <a:gs pos="50000">
                <a:schemeClr val="tx1"/>
              </a:gs>
              <a:gs pos="53000">
                <a:schemeClr val="bg1"/>
              </a:gs>
            </a:gsLst>
            <a:lin ang="5400000" scaled="0"/>
            <a:tileRect/>
          </a:gra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5908916" y="4326959"/>
            <a:ext cx="8774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5851483" y="3832346"/>
            <a:ext cx="574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 flipV="1">
            <a:off x="5870971" y="3825522"/>
            <a:ext cx="6824" cy="50143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6715264" y="3832346"/>
            <a:ext cx="702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 flipV="1">
            <a:off x="6780961" y="3818786"/>
            <a:ext cx="6824" cy="50143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 flipV="1">
            <a:off x="8013279" y="3752336"/>
            <a:ext cx="6824" cy="60471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H="1">
            <a:off x="7963924" y="3752336"/>
            <a:ext cx="1440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8880550" y="3938855"/>
            <a:ext cx="1440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8956300" y="3941528"/>
            <a:ext cx="0" cy="41551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481936" y="3937740"/>
                <a:ext cx="49804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936" y="3937740"/>
                <a:ext cx="498045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714947" y="3944567"/>
                <a:ext cx="49804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947" y="3944567"/>
                <a:ext cx="498045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603732" y="3890857"/>
                <a:ext cx="498045" cy="2878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ru-RU" sz="1200" b="0" i="1" smtClean="0">
                              <a:latin typeface="Cambria Math" panose="02040503050406030204" pitchFamily="18" charset="0"/>
                            </a:rPr>
                            <m:t>вода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3732" y="3890857"/>
                <a:ext cx="498045" cy="2878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947215" y="3991459"/>
                <a:ext cx="498045" cy="293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ru-RU" sz="1200" b="0" i="1" smtClean="0">
                              <a:latin typeface="Cambria Math" panose="02040503050406030204" pitchFamily="18" charset="0"/>
                            </a:rPr>
                            <m:t>ртуть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7215" y="3991459"/>
                <a:ext cx="498045" cy="293542"/>
              </a:xfrm>
              <a:prstGeom prst="rect">
                <a:avLst/>
              </a:prstGeom>
              <a:blipFill>
                <a:blip r:embed="rId8"/>
                <a:stretch>
                  <a:fillRect r="-12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5299738" y="5552440"/>
            <a:ext cx="32178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сообщающихся сосудов в жизни: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Чайник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Нивелир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Шлюзы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Водопровод</a:t>
            </a:r>
          </a:p>
          <a:p>
            <a:pPr marL="342900" indent="-342900">
              <a:buAutoNum type="arabicPeriod"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96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0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4" name="TextBox 3"/>
          <p:cNvSpPr txBox="1"/>
          <p:nvPr/>
        </p:nvSpPr>
        <p:spPr>
          <a:xfrm>
            <a:off x="1702760" y="420349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Вертикальный свиток 43"/>
          <p:cNvSpPr/>
          <p:nvPr/>
        </p:nvSpPr>
        <p:spPr>
          <a:xfrm>
            <a:off x="4913894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22" name="TextBox 21"/>
          <p:cNvSpPr txBox="1"/>
          <p:nvPr/>
        </p:nvSpPr>
        <p:spPr>
          <a:xfrm>
            <a:off x="5079325" y="534133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37599" y="422064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92661" y="872687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85503" y="872687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89279" y="977094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Гидравлический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пресс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9405" y="962787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Манометры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Поршневой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жидкостный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насос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9280" y="1521891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ГИДРАВЛИЧЕСКИЙ ПРЕСС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устройство, позволяющее получить большой выигрыш в силе, прилагая незначительные усилия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89278" y="3376954"/>
                <a:ext cx="2438373" cy="21353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сила которая действует на большой поршень, Н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площадь большого поршня,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2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200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сила которая действует на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малый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поршень, Н</a:t>
                </a:r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200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площадь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малого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поршня,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2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1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1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278" y="3376954"/>
                <a:ext cx="2438373" cy="21353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289279" y="2168222"/>
            <a:ext cx="4029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ГИДРАВЛИЧЕСКИЙ ПРЕСС СОСТОИТ ИЗ: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Манометра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 поршень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Малый поршень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72182" y="3034198"/>
            <a:ext cx="2971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ГИДРАВЛИЧЕСКАЯ МАШИНА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641062" y="3645550"/>
            <a:ext cx="789038" cy="9176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043883" y="3645550"/>
            <a:ext cx="416170" cy="9176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430100" y="4326552"/>
            <a:ext cx="613783" cy="23661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2641062" y="3965854"/>
            <a:ext cx="789038" cy="5973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040521" y="3965854"/>
            <a:ext cx="419531" cy="5973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641061" y="3892112"/>
            <a:ext cx="789039" cy="7374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4040521" y="3892112"/>
            <a:ext cx="419532" cy="7374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41060" y="3619415"/>
                <a:ext cx="7697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1060" y="3619415"/>
                <a:ext cx="76976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67808" y="3635773"/>
                <a:ext cx="7697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7808" y="3635773"/>
                <a:ext cx="769764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526630" y="4125740"/>
                <a:ext cx="7697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6630" y="4125740"/>
                <a:ext cx="76976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766962" y="4087879"/>
                <a:ext cx="7697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6962" y="4087879"/>
                <a:ext cx="76976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 стрелкой 30"/>
          <p:cNvCxnSpPr>
            <a:stCxn id="23" idx="0"/>
          </p:cNvCxnSpPr>
          <p:nvPr/>
        </p:nvCxnSpPr>
        <p:spPr>
          <a:xfrm flipH="1">
            <a:off x="3035580" y="3965854"/>
            <a:ext cx="1" cy="298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4256172" y="3965854"/>
            <a:ext cx="1" cy="298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89278" y="5387316"/>
            <a:ext cx="4029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ГИДРАВЛИЧЕСКОЙ МАШИНЫ: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Гидравлический пресс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Пневматические машины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Тормоз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122146" y="1523842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МАНОМЕТР 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прибор, для измерения давления жидкости или газа.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19250" y="2004420"/>
            <a:ext cx="2634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МАНОМЕТРОВ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04310" y="2436291"/>
            <a:ext cx="20323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Жидкостный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344289" y="2436290"/>
            <a:ext cx="20323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Металлический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 flipH="1">
            <a:off x="6019250" y="2220356"/>
            <a:ext cx="301259" cy="215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8270455" y="2165990"/>
            <a:ext cx="383710" cy="270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818010" y="2695742"/>
            <a:ext cx="3157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ПОРШНЕВЫЙ ЖИДКОСТНЫЙ НАСОС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213226" y="2983589"/>
            <a:ext cx="44946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поршневого жидкостного насосов основано на том, что под действием атмосферного давления вода в трубке поднимается за поршнем.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22146" y="3645550"/>
            <a:ext cx="51781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УСТРОЙСТВО ПОРШНЕВОГО ЖИДКОСТНОГО НАСОСА: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Поршень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Всасывающий клапан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Нагнетательный клапан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Воздушная камера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Рукоятка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552163" y="4720851"/>
            <a:ext cx="1816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НАСОСЫ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905889" y="5151463"/>
            <a:ext cx="20323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Всасывающий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971683" y="5110317"/>
            <a:ext cx="20323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Нагнетательный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 flipH="1">
            <a:off x="6552163" y="4936157"/>
            <a:ext cx="496726" cy="215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7845585" y="4870445"/>
            <a:ext cx="498704" cy="239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220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0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4" name="TextBox 3"/>
          <p:cNvSpPr txBox="1"/>
          <p:nvPr/>
        </p:nvSpPr>
        <p:spPr>
          <a:xfrm>
            <a:off x="1702760" y="420349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Вертикальный свиток 43"/>
          <p:cNvSpPr/>
          <p:nvPr/>
        </p:nvSpPr>
        <p:spPr>
          <a:xfrm>
            <a:off x="4913894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22" name="TextBox 21"/>
          <p:cNvSpPr txBox="1"/>
          <p:nvPr/>
        </p:nvSpPr>
        <p:spPr>
          <a:xfrm>
            <a:off x="5079325" y="534133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37599" y="422064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83713" y="862924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102569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6346" y="904313"/>
            <a:ext cx="44291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 Земли. Причины существования воздушной оболочки Земли.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Зависимость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атмосферного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давления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высоты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уровнем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моря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6471" y="964436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Вес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воздуха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Атмосферное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давление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6346" y="1523540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воздушная оболочка Земли.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6345" y="1840571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 защищает Землю от переохлаждения и перегрева, от метеоритов, от ультрафиолетового излучения.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6346" y="2437940"/>
            <a:ext cx="44291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 СУЩЕСТВОВАНИЯ ВОЗДУШНОЙ ОБОЛОЧКИ ЗЕМЛИ: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 молекул меньше, чем вторая космическая скорость что не позволяет молекулам покинуть пределы нашей Земли.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Беспорядочное движение молекул и действие на них силы тяжести образуют воздушную оболочку нашей планеты.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Четкой границы воздушная оболочка не имеет. С высотой плотность молекул уменьшается.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0591" y="4021072"/>
            <a:ext cx="410063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Каждые 12 м давление падает на 1 мм рт. ст. для небольших высот.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6343" y="4645001"/>
            <a:ext cx="4525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ВЫСОТОМЕР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прибор, для измерения высоты основанный на изменении давлении.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11713" y="1470736"/>
            <a:ext cx="2550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ВЕС ВОЗДУХА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297312" y="1761207"/>
                <a:ext cx="4379495" cy="9113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Воздух имеет массу. При 0</a:t>
                </a:r>
                <a14:m>
                  <m:oMath xmlns:m="http://schemas.openxmlformats.org/officeDocument/2006/math">
                    <m:r>
                      <a:rPr lang="ru-RU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℃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нормального атмосферного давления 760 мм рт. ст. масса 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воздуха равна 1,29 кг.</a:t>
                </a:r>
              </a:p>
              <a:p>
                <a:pPr marL="342900" indent="-342900">
                  <a:buAutoNum type="arabicPeriod"/>
                </a:pP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Воздух имеет вес так как на него действует сила тяжести.</a:t>
                </a:r>
              </a:p>
              <a:p>
                <a:pPr marL="342900" indent="-342900">
                  <a:buAutoNum type="arabicPeriod"/>
                </a:pP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Вес 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200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1200" i="1"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12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воздуха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𝑚𝑔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=1,29 кг∙10</m:t>
                    </m:r>
                    <m:f>
                      <m:fPr>
                        <m:ctrlPr>
                          <a:rPr lang="ru-RU" sz="12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Н</m:t>
                        </m:r>
                      </m:num>
                      <m:den>
                        <m:r>
                          <a:rPr lang="ru-RU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кг</m:t>
                        </m:r>
                      </m:den>
                    </m:f>
                    <m:r>
                      <a:rPr lang="ru-RU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ru-RU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13Н</m:t>
                    </m:r>
                  </m:oMath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312" y="1761207"/>
                <a:ext cx="4379495" cy="911340"/>
              </a:xfrm>
              <a:prstGeom prst="rect">
                <a:avLst/>
              </a:prstGeom>
              <a:blipFill>
                <a:blip r:embed="rId2"/>
                <a:stretch>
                  <a:fillRect t="-671" r="-1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5150878" y="2670616"/>
            <a:ext cx="4525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АТМОСФЕРНОЕ ДАВЛЕНИЕ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сила с которой воздух давит на земную поверхность.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14240" y="3224048"/>
            <a:ext cx="4199022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ЕДИНИЦА АТМОСФЕРНОГО ДАВЛЕНИЯ – 1 ММ РТ. СТ.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97312" y="3581956"/>
            <a:ext cx="4223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мм рт. ст. =133,3 Па(паскаля)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376921"/>
              </p:ext>
            </p:extLst>
          </p:nvPr>
        </p:nvGraphicFramePr>
        <p:xfrm>
          <a:off x="5368865" y="3998155"/>
          <a:ext cx="4164264" cy="5528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132">
                  <a:extLst>
                    <a:ext uri="{9D8B030D-6E8A-4147-A177-3AD203B41FA5}">
                      <a16:colId xmlns:a16="http://schemas.microsoft.com/office/drawing/2014/main" xmlns="" val="2174554907"/>
                    </a:ext>
                  </a:extLst>
                </a:gridCol>
                <a:gridCol w="2082132">
                  <a:extLst>
                    <a:ext uri="{9D8B030D-6E8A-4147-A177-3AD203B41FA5}">
                      <a16:colId xmlns:a16="http://schemas.microsoft.com/office/drawing/2014/main" xmlns="" val="416443361"/>
                    </a:ext>
                  </a:extLst>
                </a:gridCol>
              </a:tblGrid>
              <a:tr h="206043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НОРМАЛЬНОЕ АТМОСФЕРНОЕ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ДАВЛЕНИЕ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7611978"/>
                  </a:ext>
                </a:extLst>
              </a:tr>
              <a:tr h="27853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 мм рт. ст.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 кПа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2978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839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0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4" name="TextBox 3"/>
          <p:cNvSpPr txBox="1"/>
          <p:nvPr/>
        </p:nvSpPr>
        <p:spPr>
          <a:xfrm>
            <a:off x="1702760" y="420349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Вертикальный свиток 43"/>
          <p:cNvSpPr/>
          <p:nvPr/>
        </p:nvSpPr>
        <p:spPr>
          <a:xfrm>
            <a:off x="4913894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22" name="TextBox 21"/>
          <p:cNvSpPr txBox="1"/>
          <p:nvPr/>
        </p:nvSpPr>
        <p:spPr>
          <a:xfrm>
            <a:off x="5079325" y="534133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37599" y="422064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65794" y="873988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102569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6346" y="964435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Измерение атмосферного давления. Опыт Торричелли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6471" y="964436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Зависимость атмосферного давления от высоты над уровнем моря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6346" y="1470736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ТОРРИЧЕЛЛИ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76008" y="2775096"/>
            <a:ext cx="1371600" cy="348916"/>
          </a:xfrm>
          <a:prstGeom prst="rect">
            <a:avLst/>
          </a:prstGeom>
          <a:gradFill>
            <a:gsLst>
              <a:gs pos="56000">
                <a:schemeClr val="bg1"/>
              </a:gs>
              <a:gs pos="53000">
                <a:srgbClr val="00B0F0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396323" y="1747734"/>
            <a:ext cx="204537" cy="1255689"/>
          </a:xfrm>
          <a:prstGeom prst="roundRect">
            <a:avLst/>
          </a:prstGeom>
          <a:gradFill>
            <a:gsLst>
              <a:gs pos="75000">
                <a:schemeClr val="bg1"/>
              </a:gs>
              <a:gs pos="74000">
                <a:srgbClr val="00B0F0"/>
              </a:gs>
            </a:gsLst>
            <a:lin ang="16200000" scaled="0"/>
          </a:gra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3091524" y="2059811"/>
            <a:ext cx="0" cy="9436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786726" y="2354082"/>
            <a:ext cx="8301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091524" y="2059810"/>
            <a:ext cx="3047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081271" y="2959841"/>
            <a:ext cx="3047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010215" y="2670805"/>
            <a:ext cx="445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0577" y="1846251"/>
            <a:ext cx="26488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чашу с ртутью была опущенная стеклянная трубка открытым концом с ртутью. 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Высота столба ртути равна 760 мм. По законам о сообщающихся сосудах давление, создаваемое столбом ртути в трубке, равно атмосферному давлению.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6346" y="3942055"/>
            <a:ext cx="4341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БАРОМЕТР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-это прибор, для измерения атмосферного давления.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95117" y="4303265"/>
            <a:ext cx="1795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БАРОМЕТРОВ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6346" y="3392910"/>
            <a:ext cx="414914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760 мм. рт. ст. – это означает, что такое давление способно удержать столбик ртути на высоте 760 мм.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6346" y="4686877"/>
            <a:ext cx="15736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ртутный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07652" y="4685571"/>
            <a:ext cx="15736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жидкостный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05577" y="4685571"/>
            <a:ext cx="15736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анероид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18835" y="4685571"/>
            <a:ext cx="15736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flipH="1">
            <a:off x="832758" y="4494463"/>
            <a:ext cx="861051" cy="191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26" idx="3"/>
          </p:cNvCxnSpPr>
          <p:nvPr/>
        </p:nvCxnSpPr>
        <p:spPr>
          <a:xfrm>
            <a:off x="3490897" y="4441765"/>
            <a:ext cx="684222" cy="293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2103435" y="4580264"/>
            <a:ext cx="0" cy="1682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3091524" y="4494463"/>
            <a:ext cx="0" cy="2405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199188" y="1485241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АТМОСФЕРНОЕ ДАВЛЕНИЕ ЗАВИСИТ ОТ ВЫСОТЫ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243061" y="1775366"/>
            <a:ext cx="43413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 выше местность над уровнем моря, тем давление меньше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 ниже местность над уровнем моря, тем давление больше.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17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0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4" name="TextBox 3"/>
          <p:cNvSpPr txBox="1"/>
          <p:nvPr/>
        </p:nvSpPr>
        <p:spPr>
          <a:xfrm>
            <a:off x="1702760" y="420349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Вертикальный свиток 43"/>
          <p:cNvSpPr/>
          <p:nvPr/>
        </p:nvSpPr>
        <p:spPr>
          <a:xfrm>
            <a:off x="4913894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22" name="TextBox 21"/>
          <p:cNvSpPr txBox="1"/>
          <p:nvPr/>
        </p:nvSpPr>
        <p:spPr>
          <a:xfrm>
            <a:off x="5079325" y="534133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37599" y="422064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47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93637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3427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57669" y="918444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Барометр-анероид.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Атмосферное давление на различных высотах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02677" y="918444"/>
            <a:ext cx="447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Действие жидкости и газа на погруженное в них тело.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Архимедова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сила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7669" y="1523540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БАРОМЕТР-АНЕРОИД-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это безжидкостный прибор для измерения атмосферного давления.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7669" y="2092257"/>
            <a:ext cx="44291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УСТРОЙСТВО БАРОМЕТРА-АНЕРОИДА: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Металлическая коробочка(без воздуха)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Пружина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Стрелка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Шкала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7669" y="3292586"/>
            <a:ext cx="44291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работы основан на взаимодействии безвоздушной металлической коробочки с внешним давлением. Как только давление возрастает количество молекул которые ударяются об коробочку возрастает и она сжимается, и изменяет положения стрелки.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076756"/>
              </p:ext>
            </p:extLst>
          </p:nvPr>
        </p:nvGraphicFramePr>
        <p:xfrm>
          <a:off x="412156" y="4646886"/>
          <a:ext cx="4120149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3383">
                  <a:extLst>
                    <a:ext uri="{9D8B030D-6E8A-4147-A177-3AD203B41FA5}">
                      <a16:colId xmlns:a16="http://schemas.microsoft.com/office/drawing/2014/main" xmlns="" val="3597594373"/>
                    </a:ext>
                  </a:extLst>
                </a:gridCol>
                <a:gridCol w="1373383">
                  <a:extLst>
                    <a:ext uri="{9D8B030D-6E8A-4147-A177-3AD203B41FA5}">
                      <a16:colId xmlns:a16="http://schemas.microsoft.com/office/drawing/2014/main" xmlns="" val="2502648153"/>
                    </a:ext>
                  </a:extLst>
                </a:gridCol>
                <a:gridCol w="1373383">
                  <a:extLst>
                    <a:ext uri="{9D8B030D-6E8A-4147-A177-3AD203B41FA5}">
                      <a16:colId xmlns:a16="http://schemas.microsoft.com/office/drawing/2014/main" xmlns="" val="18265202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Эльбрус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5642 м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367 мм рт. ст.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38417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Эверест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8850 м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мм рт. ст.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550474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95561" y="4308249"/>
            <a:ext cx="44542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АТМОСФЕРНОЕ ДАВЛЕНИЕ НА РАЗЛИЧНЫХ ВЫСОТАХ</a:t>
            </a:r>
            <a:endParaRPr lang="ru-RU" sz="1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150513" y="1523540"/>
            <a:ext cx="4316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АРХИМЕДОВАЯ-СИЛА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-это сила, выталкивающая тело из жидкости или газа.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825032" y="1985205"/>
                <a:ext cx="3080084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ж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сила Архимеда, Н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ж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плотность жидкости, кг/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2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объем тела,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ru-RU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ускорение свободного падения, Н/</a:t>
                </a:r>
                <a14:m>
                  <m:oMath xmlns:m="http://schemas.openxmlformats.org/officeDocument/2006/math">
                    <m:r>
                      <a:rPr lang="ru-RU" sz="1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кг</m:t>
                    </m:r>
                  </m:oMath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5032" y="1985205"/>
                <a:ext cx="3080084" cy="1107996"/>
              </a:xfrm>
              <a:prstGeom prst="rect">
                <a:avLst/>
              </a:prstGeom>
              <a:blipFill>
                <a:blip r:embed="rId2"/>
                <a:stretch>
                  <a:fillRect b="-38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5202677" y="4136918"/>
            <a:ext cx="4225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погруженное в жидкость или газ тело действует две силы сила тяжести и сила Архимеда.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25032" y="3106673"/>
            <a:ext cx="25999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АРХИМЕДОВАЯ СИЛА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785231"/>
              </p:ext>
            </p:extLst>
          </p:nvPr>
        </p:nvGraphicFramePr>
        <p:xfrm>
          <a:off x="5202677" y="3463074"/>
          <a:ext cx="4212390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92906">
                  <a:extLst>
                    <a:ext uri="{9D8B030D-6E8A-4147-A177-3AD203B41FA5}">
                      <a16:colId xmlns:a16="http://schemas.microsoft.com/office/drawing/2014/main" xmlns="" val="2301023263"/>
                    </a:ext>
                  </a:extLst>
                </a:gridCol>
                <a:gridCol w="1519484">
                  <a:extLst>
                    <a:ext uri="{9D8B030D-6E8A-4147-A177-3AD203B41FA5}">
                      <a16:colId xmlns:a16="http://schemas.microsoft.com/office/drawing/2014/main" xmlns="" val="8085302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Зависит от: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Плотности жидкости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Объема тела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зависит: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тела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Плотности тела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31790849"/>
                  </a:ext>
                </a:extLst>
              </a:tr>
            </a:tbl>
          </a:graphicData>
        </a:graphic>
      </p:graphicFrame>
      <p:cxnSp>
        <p:nvCxnSpPr>
          <p:cNvPr id="26" name="Прямая со стрелкой 25"/>
          <p:cNvCxnSpPr/>
          <p:nvPr/>
        </p:nvCxnSpPr>
        <p:spPr>
          <a:xfrm flipH="1">
            <a:off x="5946467" y="3245172"/>
            <a:ext cx="324853" cy="1900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8003867" y="3290560"/>
            <a:ext cx="421106" cy="1725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482132" y="4571070"/>
                <a:ext cx="3765884" cy="6585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ж</m:t>
                          </m:r>
                        </m:sub>
                      </m:sSub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ж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u-RU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А</m:t>
                          </m:r>
                        </m:sub>
                      </m:sSub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sSub>
                        <m:sSub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ж</m:t>
                          </m:r>
                        </m:sub>
                      </m:sSub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ж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132" y="4571070"/>
                <a:ext cx="3765884" cy="658514"/>
              </a:xfrm>
              <a:prstGeom prst="rect">
                <a:avLst/>
              </a:prstGeom>
              <a:blipFill>
                <a:blip r:embed="rId3"/>
                <a:stretch>
                  <a:fillRect b="-9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5150513" y="5305400"/>
            <a:ext cx="4555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Выталкивающая сила равна весу жидкости в объеме погруженного в него тела.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70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0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4" name="TextBox 3"/>
          <p:cNvSpPr txBox="1"/>
          <p:nvPr/>
        </p:nvSpPr>
        <p:spPr>
          <a:xfrm>
            <a:off x="1702760" y="420349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Вертикальный свиток 43"/>
          <p:cNvSpPr/>
          <p:nvPr/>
        </p:nvSpPr>
        <p:spPr>
          <a:xfrm>
            <a:off x="4913894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22" name="TextBox 21"/>
          <p:cNvSpPr txBox="1"/>
          <p:nvPr/>
        </p:nvSpPr>
        <p:spPr>
          <a:xfrm>
            <a:off x="5079325" y="534133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37599" y="422064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86483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79325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83102" y="978743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Плавание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3227" y="964436"/>
            <a:ext cx="4748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Механическая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72565" y="1421636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МЕХАНИЧЕСКАЯ РАБОТА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физическая величина, численно равна произведению силы, действующей на тело, на путь, пройденный телом под действием этой силы.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052479" y="2059811"/>
                <a:ext cx="308008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𝐹𝑆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ru-RU" sz="1200" b="0" i="1" smtClean="0">
                        <a:latin typeface="Cambria Math" panose="02040503050406030204" pitchFamily="18" charset="0"/>
                      </a:rPr>
                      <m:t>А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работа, Дж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сила, Н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перемещение(путь), </a:t>
                </a:r>
                <a14:m>
                  <m:oMath xmlns:m="http://schemas.openxmlformats.org/officeDocument/2006/math">
                    <m:r>
                      <a:rPr lang="ru-RU" sz="1200" i="1" smtClean="0">
                        <a:latin typeface="Cambria Math" panose="02040503050406030204" pitchFamily="18" charset="0"/>
                      </a:rPr>
                      <m:t>м</m:t>
                    </m:r>
                  </m:oMath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2479" y="2059811"/>
                <a:ext cx="3080084" cy="923330"/>
              </a:xfrm>
              <a:prstGeom prst="rect">
                <a:avLst/>
              </a:prstGeom>
              <a:blipFill>
                <a:blip r:embed="rId2"/>
                <a:stretch>
                  <a:fillRect b="-4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Таблица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05463046"/>
                  </p:ext>
                </p:extLst>
              </p:nvPr>
            </p:nvGraphicFramePr>
            <p:xfrm>
              <a:off x="339729" y="1783831"/>
              <a:ext cx="4377327" cy="1198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59109">
                      <a:extLst>
                        <a:ext uri="{9D8B030D-6E8A-4147-A177-3AD203B41FA5}">
                          <a16:colId xmlns:a16="http://schemas.microsoft.com/office/drawing/2014/main" xmlns="" val="2904790957"/>
                        </a:ext>
                      </a:extLst>
                    </a:gridCol>
                    <a:gridCol w="1459109">
                      <a:extLst>
                        <a:ext uri="{9D8B030D-6E8A-4147-A177-3AD203B41FA5}">
                          <a16:colId xmlns:a16="http://schemas.microsoft.com/office/drawing/2014/main" xmlns="" val="386375207"/>
                        </a:ext>
                      </a:extLst>
                    </a:gridCol>
                    <a:gridCol w="1459109">
                      <a:extLst>
                        <a:ext uri="{9D8B030D-6E8A-4147-A177-3AD203B41FA5}">
                          <a16:colId xmlns:a16="http://schemas.microsoft.com/office/drawing/2014/main" xmlns="" val="210198988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Т</m:t>
                                    </m:r>
                                  </m:sub>
                                </m:sSub>
                                <m:r>
                                  <a:rPr lang="ru-RU" sz="1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&gt;</m:t>
                                </m:r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А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Т</m:t>
                                    </m:r>
                                  </m:sub>
                                </m:sSub>
                                <m:r>
                                  <a:rPr lang="ru-RU" sz="1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&gt;</m:t>
                                </m:r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ж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Тело тонет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26779004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Т</m:t>
                                    </m:r>
                                  </m:sub>
                                </m:sSub>
                                <m:r>
                                  <a:rPr lang="ru-RU" sz="1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А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Т</m:t>
                                    </m:r>
                                  </m:sub>
                                </m:sSub>
                                <m:r>
                                  <a:rPr lang="ru-RU" sz="1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ж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Тело сплывает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31023098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Т</m:t>
                                    </m:r>
                                  </m:sub>
                                </m:sSub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А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Т</m:t>
                                    </m:r>
                                  </m:sub>
                                </m:sSub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ж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Тело плавает внутри жидкости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90400595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Таблица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05463046"/>
                  </p:ext>
                </p:extLst>
              </p:nvPr>
            </p:nvGraphicFramePr>
            <p:xfrm>
              <a:off x="339729" y="1783831"/>
              <a:ext cx="4377327" cy="1198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59109">
                      <a:extLst>
                        <a:ext uri="{9D8B030D-6E8A-4147-A177-3AD203B41FA5}">
                          <a16:colId xmlns:a16="http://schemas.microsoft.com/office/drawing/2014/main" val="2904790957"/>
                        </a:ext>
                      </a:extLst>
                    </a:gridCol>
                    <a:gridCol w="1459109">
                      <a:extLst>
                        <a:ext uri="{9D8B030D-6E8A-4147-A177-3AD203B41FA5}">
                          <a16:colId xmlns:a16="http://schemas.microsoft.com/office/drawing/2014/main" val="386375207"/>
                        </a:ext>
                      </a:extLst>
                    </a:gridCol>
                    <a:gridCol w="1459109">
                      <a:extLst>
                        <a:ext uri="{9D8B030D-6E8A-4147-A177-3AD203B41FA5}">
                          <a16:colId xmlns:a16="http://schemas.microsoft.com/office/drawing/2014/main" val="210198988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417" t="-1639" r="-200417" b="-2360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00837" t="-1639" r="-101255" b="-2360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Тело тонет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779004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417" t="-101639" r="-200417" b="-1360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00837" t="-101639" r="-101255" b="-1360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Тело сплывает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2309805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417" t="-161842" r="-200417" b="-92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00837" t="-161842" r="-101255" b="-92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Тело плавает внутри жидкости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0400595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8" name="TextBox 17"/>
          <p:cNvSpPr txBox="1"/>
          <p:nvPr/>
        </p:nvSpPr>
        <p:spPr>
          <a:xfrm>
            <a:off x="339729" y="1435943"/>
            <a:ext cx="4170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ТЕЛА В ЖИДКОСТИ ИЛИ ГАЗЕ 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72565" y="2996613"/>
            <a:ext cx="4362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1Дж(джоуль)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означает, что тело под действием силы в 1Н переместилось на 1м</a:t>
            </a:r>
          </a:p>
        </p:txBody>
      </p:sp>
    </p:spTree>
    <p:extLst>
      <p:ext uri="{BB962C8B-B14F-4D97-AF65-F5344CB8AC3E}">
        <p14:creationId xmlns:p14="http://schemas.microsoft.com/office/powerpoint/2010/main" val="107952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0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4" name="TextBox 3"/>
          <p:cNvSpPr txBox="1"/>
          <p:nvPr/>
        </p:nvSpPr>
        <p:spPr>
          <a:xfrm>
            <a:off x="1702760" y="420349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1</a:t>
            </a:r>
          </a:p>
        </p:txBody>
      </p:sp>
      <p:sp>
        <p:nvSpPr>
          <p:cNvPr id="44" name="Вертикальный свиток 43"/>
          <p:cNvSpPr/>
          <p:nvPr/>
        </p:nvSpPr>
        <p:spPr>
          <a:xfrm>
            <a:off x="4913894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22" name="TextBox 21"/>
          <p:cNvSpPr txBox="1"/>
          <p:nvPr/>
        </p:nvSpPr>
        <p:spPr>
          <a:xfrm>
            <a:off x="5079325" y="534133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Блок-схема: альтернативный процесс 22"/>
          <p:cNvSpPr/>
          <p:nvPr/>
        </p:nvSpPr>
        <p:spPr>
          <a:xfrm>
            <a:off x="190695" y="931217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лок-схема: альтернативный процесс 23"/>
          <p:cNvSpPr/>
          <p:nvPr/>
        </p:nvSpPr>
        <p:spPr>
          <a:xfrm>
            <a:off x="5093427" y="92951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295030" y="942510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Физика — наука о природе. Явления природы.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Физические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явления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20766" y="944320"/>
            <a:ext cx="4874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Механические, тепловые, электрические, магнитные, световые, звуковые явления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38645" y="1468226"/>
            <a:ext cx="59247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-наука о природе.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09981" y="1838095"/>
            <a:ext cx="59247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ТЕЛО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-это любой предмет.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08716" y="2159772"/>
            <a:ext cx="1594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flipH="1">
            <a:off x="997688" y="2711532"/>
            <a:ext cx="691116" cy="353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3374662" y="2685567"/>
            <a:ext cx="568226" cy="4445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50573" y="3078129"/>
            <a:ext cx="1507245" cy="4616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Свет, радиоволны,…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822494" y="3073271"/>
            <a:ext cx="1390777" cy="4616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Животные, растения,…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302205" y="3069303"/>
            <a:ext cx="1606565" cy="4616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Вещества: алюминий, вода,…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42646" y="2395096"/>
            <a:ext cx="1838235" cy="27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(это все вокруг)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50573" y="3705279"/>
            <a:ext cx="4417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ЯВЛЕНИЯ ПРИРОДЫ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-это изменения которые происходят в природе(молния, радуга,…).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50904" y="4236954"/>
            <a:ext cx="4304939" cy="474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ЯВЛЕНИЯ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-это изменения с телами и веществами в природе.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0" name="Прямая со стрелкой 39"/>
          <p:cNvCxnSpPr>
            <a:endCxn id="35" idx="0"/>
          </p:cNvCxnSpPr>
          <p:nvPr/>
        </p:nvCxnSpPr>
        <p:spPr>
          <a:xfrm>
            <a:off x="2517882" y="2641210"/>
            <a:ext cx="1" cy="4320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093427" y="2215358"/>
            <a:ext cx="44428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ФИЗИЧЕСКИХ ЯВЛЕНИЙ: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Механические- разгон,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торможение или любое движение;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Tx/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Тепловые-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нагрев, остывание, конденсация и т.д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Звуковые-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разговор, эхо,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шум;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Электрические-молния, электрический ток;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Магнитные-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притягивание предметов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магнитом;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Световые-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радуга, гало, солнечное и лунное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затмение.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92159" y="1558093"/>
            <a:ext cx="3668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ЯВЛЕНИЯ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природе.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136616" y="1992882"/>
            <a:ext cx="2711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Явления изучают: наблюдение,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37599" y="422064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04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0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4" name="TextBox 3"/>
          <p:cNvSpPr txBox="1"/>
          <p:nvPr/>
        </p:nvSpPr>
        <p:spPr>
          <a:xfrm>
            <a:off x="1702760" y="420349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Вертикальный свиток 43"/>
          <p:cNvSpPr/>
          <p:nvPr/>
        </p:nvSpPr>
        <p:spPr>
          <a:xfrm>
            <a:off x="4913894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22" name="TextBox 21"/>
          <p:cNvSpPr txBox="1"/>
          <p:nvPr/>
        </p:nvSpPr>
        <p:spPr>
          <a:xfrm>
            <a:off x="5079325" y="534133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37599" y="422064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63019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84703" y="87369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07584" y="978743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Мощность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мощности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77709" y="964436"/>
            <a:ext cx="4748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Простые механизмы. Рычаг. Равновесие сил на рычаге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7584" y="1523540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МОЩНОСТЬ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быстрота выполнения работы.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99529" y="1814011"/>
                <a:ext cx="3080084" cy="1720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𝐹𝑆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𝐹𝑣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мощность, Вт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работа, Дж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время, с</a:t>
                </a:r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𝑣</m:t>
                    </m:r>
                  </m:oMath>
                </a14:m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скорость, м/с</a:t>
                </a:r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сила, с</a:t>
                </a:r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перемещение, м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529" y="1814011"/>
                <a:ext cx="3080084" cy="1720727"/>
              </a:xfrm>
              <a:prstGeom prst="rect">
                <a:avLst/>
              </a:prstGeom>
              <a:blipFill>
                <a:blip r:embed="rId2"/>
                <a:stretch>
                  <a:fillRect l="-198" b="-21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689600" y="3526661"/>
            <a:ext cx="41067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МОЩНОСТЬ ИЗМЕРЯЕТСЯ В ВТ(ВАТАХ).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7584" y="3803660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1Вт – это означает, что за 1 с совершается работа в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1Дж.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97047" y="1523539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ПРОСТЫЕ МЕХАНИЗМЫ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приспособления, для преобразования силы.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20482" y="2054661"/>
            <a:ext cx="2382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ПРОСТЫЕ МЕХАНИЗМЫ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99340" y="2401117"/>
            <a:ext cx="12633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Рычаг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893624" y="2397375"/>
            <a:ext cx="1732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Наклонная плоскость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43259" y="2784987"/>
            <a:ext cx="1177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991942" y="2792077"/>
            <a:ext cx="1177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Ворот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893624" y="2792077"/>
            <a:ext cx="1177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966207" y="2799167"/>
            <a:ext cx="1177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Винт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 flipH="1">
            <a:off x="5826392" y="2200024"/>
            <a:ext cx="394090" cy="1973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8314730" y="2236530"/>
            <a:ext cx="288005" cy="2020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5283127" y="2608867"/>
            <a:ext cx="228243" cy="2453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6008677" y="2608867"/>
            <a:ext cx="211805" cy="190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8157300" y="2639947"/>
            <a:ext cx="14680" cy="2142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9203195" y="2626983"/>
            <a:ext cx="0" cy="209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118725" y="3219993"/>
            <a:ext cx="43510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простых механизмов получить выигрыш в силы.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37377" y="3518614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РЫЧАГ-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твердое тело, способное вращаться вокруг неподвижной опоры.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008677" y="4462410"/>
            <a:ext cx="2435295" cy="791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Равнобедренный треугольник 36"/>
          <p:cNvSpPr/>
          <p:nvPr/>
        </p:nvSpPr>
        <p:spPr>
          <a:xfrm>
            <a:off x="6820646" y="4582800"/>
            <a:ext cx="310256" cy="294957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Левая фигурная скобка 37"/>
          <p:cNvSpPr/>
          <p:nvPr/>
        </p:nvSpPr>
        <p:spPr>
          <a:xfrm rot="5400000">
            <a:off x="6396568" y="3869890"/>
            <a:ext cx="204660" cy="98038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Левая фигурная скобка 38"/>
          <p:cNvSpPr/>
          <p:nvPr/>
        </p:nvSpPr>
        <p:spPr>
          <a:xfrm rot="5400000">
            <a:off x="7603880" y="3622318"/>
            <a:ext cx="225300" cy="1454884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6008677" y="4541519"/>
            <a:ext cx="0" cy="336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8447077" y="4541519"/>
            <a:ext cx="0" cy="336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625219" y="4891229"/>
                <a:ext cx="7669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5219" y="4891229"/>
                <a:ext cx="766916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075274" y="4860853"/>
                <a:ext cx="7669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5274" y="4860853"/>
                <a:ext cx="766916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145882" y="3980751"/>
                <a:ext cx="7669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5882" y="3980751"/>
                <a:ext cx="766916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390384" y="3963922"/>
                <a:ext cx="7669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0384" y="3963922"/>
                <a:ext cx="766916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5926385" y="5181700"/>
            <a:ext cx="28335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УЛОВИЕ РАВНОВЕСИЯ РЫЧАГА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126082" y="5472171"/>
                <a:ext cx="156399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082" y="5472171"/>
                <a:ext cx="1563992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612566" y="5472171"/>
                <a:ext cx="1281058" cy="66358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2566" y="5472171"/>
                <a:ext cx="1281058" cy="66358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015899" y="5547200"/>
                <a:ext cx="17325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1200" dirty="0" smtClean="0"/>
                  <a:t>-сила, Н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2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1200" dirty="0" smtClean="0"/>
                  <a:t>-длина плеча, м</a:t>
                </a:r>
                <a:endParaRPr lang="ru-RU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5899" y="5547200"/>
                <a:ext cx="1732548" cy="461665"/>
              </a:xfrm>
              <a:prstGeom prst="rect">
                <a:avLst/>
              </a:prstGeom>
              <a:blipFill>
                <a:blip r:embed="rId9"/>
                <a:stretch>
                  <a:fillRect t="-1316" b="-9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387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0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4" name="TextBox 3"/>
          <p:cNvSpPr txBox="1"/>
          <p:nvPr/>
        </p:nvSpPr>
        <p:spPr>
          <a:xfrm>
            <a:off x="1702760" y="420349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58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Вертикальный свиток 43"/>
          <p:cNvSpPr/>
          <p:nvPr/>
        </p:nvSpPr>
        <p:spPr>
          <a:xfrm>
            <a:off x="4913894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22" name="TextBox 21"/>
          <p:cNvSpPr txBox="1"/>
          <p:nvPr/>
        </p:nvSpPr>
        <p:spPr>
          <a:xfrm>
            <a:off x="5079325" y="534133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37599" y="422064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86483" y="872687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79325" y="872687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83102" y="977094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Рычаги в технике, быту и природе.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53227" y="962787"/>
            <a:ext cx="4748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Коэффициент полезного действия механизма.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72565" y="1559187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КОЭФИЦИЕНТ ПОЛЕЗНОГО ДЕЙСТВИЯ(КПД)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отношение полезной работы к полной работе.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83664" y="1956571"/>
                <a:ext cx="3341525" cy="12133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КПД=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η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А</m:t>
                              </m:r>
                            </m:e>
                            <m:sub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пз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А</m:t>
                              </m:r>
                            </m:e>
                            <m:sub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пл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ru-RU" sz="1200" b="0" i="1" smtClean="0">
                        <a:latin typeface="Cambria Math" panose="02040503050406030204" pitchFamily="18" charset="0"/>
                      </a:rPr>
                      <m:t>КПД(</m:t>
                    </m:r>
                    <m:r>
                      <m:rPr>
                        <m:sty m:val="p"/>
                      </m:rPr>
                      <a:rPr lang="el-GR" sz="1200" b="0" i="1" smtClean="0">
                        <a:latin typeface="Cambria Math" panose="02040503050406030204" pitchFamily="18" charset="0"/>
                      </a:rPr>
                      <m:t>η</m:t>
                    </m:r>
                    <m:r>
                      <a:rPr lang="ru-RU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коэффициент полезного действия, %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1200" i="1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ru-RU" sz="1200" i="1">
                            <a:latin typeface="Cambria Math" panose="02040503050406030204" pitchFamily="18" charset="0"/>
                          </a:rPr>
                          <m:t>пз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полезная работа, Дж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1200" i="1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ru-RU" sz="1200" i="1">
                            <a:latin typeface="Cambria Math" panose="02040503050406030204" pitchFamily="18" charset="0"/>
                          </a:rPr>
                          <m:t>пл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полная работа, Дж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3664" y="1956571"/>
                <a:ext cx="3341525" cy="1213345"/>
              </a:xfrm>
              <a:prstGeom prst="rect">
                <a:avLst/>
              </a:prstGeom>
              <a:blipFill>
                <a:blip r:embed="rId2"/>
                <a:stretch>
                  <a:fillRect b="-30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358300"/>
              </p:ext>
            </p:extLst>
          </p:nvPr>
        </p:nvGraphicFramePr>
        <p:xfrm>
          <a:off x="283103" y="1469086"/>
          <a:ext cx="4420335" cy="2085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3445">
                  <a:extLst>
                    <a:ext uri="{9D8B030D-6E8A-4147-A177-3AD203B41FA5}">
                      <a16:colId xmlns:a16="http://schemas.microsoft.com/office/drawing/2014/main" xmlns="" val="3640830344"/>
                    </a:ext>
                  </a:extLst>
                </a:gridCol>
                <a:gridCol w="1473445">
                  <a:extLst>
                    <a:ext uri="{9D8B030D-6E8A-4147-A177-3AD203B41FA5}">
                      <a16:colId xmlns:a16="http://schemas.microsoft.com/office/drawing/2014/main" xmlns="" val="3577343308"/>
                    </a:ext>
                  </a:extLst>
                </a:gridCol>
                <a:gridCol w="1473445">
                  <a:extLst>
                    <a:ext uri="{9D8B030D-6E8A-4147-A177-3AD203B41FA5}">
                      <a16:colId xmlns:a16="http://schemas.microsoft.com/office/drawing/2014/main" xmlns="" val="2060515060"/>
                    </a:ext>
                  </a:extLst>
                </a:gridCol>
              </a:tblGrid>
              <a:tr h="253984"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РЫЧАГИ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47068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техника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быт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2755713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подомный кран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ножницы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рычаг рук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5126283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плоскогубцы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веса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череп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9497109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тормоз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тачка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свод стоп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9766206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клавиши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двери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8082686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педали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тачка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527630460"/>
                  </a:ext>
                </a:extLst>
              </a:tr>
            </a:tbl>
          </a:graphicData>
        </a:graphic>
      </p:graphicFrame>
      <p:cxnSp>
        <p:nvCxnSpPr>
          <p:cNvPr id="18" name="Прямая со стрелкой 17"/>
          <p:cNvCxnSpPr/>
          <p:nvPr/>
        </p:nvCxnSpPr>
        <p:spPr>
          <a:xfrm flipH="1">
            <a:off x="1266714" y="1559187"/>
            <a:ext cx="818707" cy="2808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882862" y="1559187"/>
            <a:ext cx="829340" cy="3021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478825" y="1691172"/>
            <a:ext cx="0" cy="148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323970" y="3567300"/>
            <a:ext cx="4260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КПД НЕ МОЖЕТ БЫТЬ БОЛЬШЕ 1 ИЛИ 100%.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983153" y="3169916"/>
                <a:ext cx="26886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А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пл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А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пз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3153" y="3169916"/>
                <a:ext cx="2688609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870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0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4" name="TextBox 3"/>
          <p:cNvSpPr txBox="1"/>
          <p:nvPr/>
        </p:nvSpPr>
        <p:spPr>
          <a:xfrm>
            <a:off x="1702760" y="420349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62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Вертикальный свиток 43"/>
          <p:cNvSpPr/>
          <p:nvPr/>
        </p:nvSpPr>
        <p:spPr>
          <a:xfrm>
            <a:off x="4913894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22" name="TextBox 21"/>
          <p:cNvSpPr txBox="1"/>
          <p:nvPr/>
        </p:nvSpPr>
        <p:spPr>
          <a:xfrm>
            <a:off x="5079325" y="534133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37599" y="422064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86403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79245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83022" y="978743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Механическая энергия. Кинетическая и потенциальная энергия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3147" y="964436"/>
            <a:ext cx="4748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сохранения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механической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3022" y="1523540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МЕХАНИЧЕСКАЯ ЭНЕРГИЯ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физическая величина, показывающая способность тела совершать механическую работу.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86403" y="3289334"/>
                <a:ext cx="164671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𝑚𝑣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энергия, Дж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масса, кг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скорость, м/с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403" y="3289334"/>
                <a:ext cx="1646711" cy="1200329"/>
              </a:xfrm>
              <a:prstGeom prst="rect">
                <a:avLst/>
              </a:prstGeom>
              <a:blipFill>
                <a:blip r:embed="rId2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1286084" y="2242052"/>
            <a:ext cx="242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МЕХАНИЧЕСКАЯ ЭНЕРГИЯ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3022" y="2788146"/>
            <a:ext cx="1926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КИНЕТИЧЕСКАЯ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26299" y="2754985"/>
            <a:ext cx="1926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ПОТЕНЦИАЛЬНАЯ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flipH="1">
            <a:off x="1159986" y="2495589"/>
            <a:ext cx="266771" cy="259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H="1">
            <a:off x="3508094" y="2525063"/>
            <a:ext cx="266771" cy="259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83022" y="2998826"/>
            <a:ext cx="1445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 движения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40630" y="2976961"/>
            <a:ext cx="1877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 взаимодействия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40630" y="3296169"/>
                <a:ext cx="1934316" cy="1292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п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𝑚𝑔h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п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энергия, Дж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масса, кг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высота, м</a:t>
                </a:r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ускорение свободного падения, Н/кг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0630" y="3296169"/>
                <a:ext cx="1934316" cy="1292662"/>
              </a:xfrm>
              <a:prstGeom prst="rect">
                <a:avLst/>
              </a:prstGeom>
              <a:blipFill>
                <a:blip r:embed="rId3"/>
                <a:stretch>
                  <a:fillRect b="-28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5288453" y="1443106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СОХРАНЕНИЯ ЭНЕРГИИ В МЕХАНИКЕ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26155" y="1704700"/>
            <a:ext cx="4648200" cy="4616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 кинетической и потенциальной энергии тел, составляющих замкнутую систему остается постоянной.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195939" y="2208032"/>
                <a:ext cx="2628900" cy="39421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р1</m:t>
                          </m:r>
                        </m:sub>
                      </m:sSub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к1</m:t>
                          </m:r>
                        </m:sub>
                      </m:sSub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р2</m:t>
                          </m:r>
                        </m:sub>
                      </m:sSub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к2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5939" y="2208032"/>
                <a:ext cx="2628900" cy="394210"/>
              </a:xfrm>
              <a:prstGeom prst="rect">
                <a:avLst/>
              </a:prstGeom>
              <a:blipFill>
                <a:blip r:embed="rId4"/>
                <a:stretch>
                  <a:fillRect b="-59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288453" y="2701818"/>
                <a:ext cx="3801332" cy="8640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ru-RU" sz="1200" i="1">
                            <a:latin typeface="Cambria Math" panose="02040503050406030204" pitchFamily="18" charset="0"/>
                          </a:rPr>
                          <m:t>р1</m:t>
                        </m:r>
                      </m:sub>
                    </m:sSub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-потенциальная энергия тела в начале, Дж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ru-RU" sz="1200" i="1">
                            <a:latin typeface="Cambria Math" panose="02040503050406030204" pitchFamily="18" charset="0"/>
                          </a:rPr>
                          <m:t>р</m:t>
                        </m:r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потенциальная энергия тела в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вконец, Дж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к</m:t>
                        </m:r>
                        <m:r>
                          <a:rPr lang="ru-RU" sz="1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-кинетическая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энергия тела в начале,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Дж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к2</m:t>
                        </m:r>
                      </m:sub>
                    </m:sSub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-кинетическая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энергия тела в вконец,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Дж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8453" y="2701818"/>
                <a:ext cx="3801332" cy="864083"/>
              </a:xfrm>
              <a:prstGeom prst="rect">
                <a:avLst/>
              </a:prstGeom>
              <a:blipFill>
                <a:blip r:embed="rId5"/>
                <a:stretch>
                  <a:fillRect b="-49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Овал 29"/>
          <p:cNvSpPr/>
          <p:nvPr/>
        </p:nvSpPr>
        <p:spPr>
          <a:xfrm>
            <a:off x="5685730" y="3676047"/>
            <a:ext cx="238955" cy="2525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5685729" y="4680733"/>
            <a:ext cx="238955" cy="2525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5805206" y="3942500"/>
            <a:ext cx="0" cy="73823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6084803" y="3984317"/>
            <a:ext cx="0" cy="5053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5431660" y="4933281"/>
            <a:ext cx="76427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7773729" y="3659969"/>
            <a:ext cx="238955" cy="2525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7773728" y="4664655"/>
            <a:ext cx="238955" cy="2525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7893205" y="3926422"/>
            <a:ext cx="0" cy="73823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8172802" y="3968239"/>
            <a:ext cx="0" cy="5053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7519659" y="4917203"/>
            <a:ext cx="76427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944638" y="4019569"/>
                <a:ext cx="5050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4638" y="4019569"/>
                <a:ext cx="505097" cy="369332"/>
              </a:xfrm>
              <a:prstGeom prst="rect">
                <a:avLst/>
              </a:prstGeom>
              <a:blipFill>
                <a:blip r:embed="rId6"/>
                <a:stretch>
                  <a:fillRect t="-22951" r="-349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055552" y="4056886"/>
                <a:ext cx="5050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552" y="4056886"/>
                <a:ext cx="505097" cy="369332"/>
              </a:xfrm>
              <a:prstGeom prst="rect">
                <a:avLst/>
              </a:prstGeom>
              <a:blipFill>
                <a:blip r:embed="rId7"/>
                <a:stretch>
                  <a:fillRect t="-21311" r="-349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413397" y="3595630"/>
                <a:ext cx="456132" cy="3942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р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3397" y="3595630"/>
                <a:ext cx="456132" cy="394210"/>
              </a:xfrm>
              <a:prstGeom prst="rect">
                <a:avLst/>
              </a:prstGeom>
              <a:blipFill>
                <a:blip r:embed="rId8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481074" y="3625359"/>
                <a:ext cx="456132" cy="3942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р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1074" y="3625359"/>
                <a:ext cx="456132" cy="394210"/>
              </a:xfrm>
              <a:prstGeom prst="rect">
                <a:avLst/>
              </a:prstGeom>
              <a:blipFill>
                <a:blip r:embed="rId9"/>
                <a:stretch>
                  <a:fillRect b="-46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413396" y="4483628"/>
                <a:ext cx="4561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к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3396" y="4483628"/>
                <a:ext cx="456132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8490506" y="4527499"/>
                <a:ext cx="4561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к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0506" y="4527499"/>
                <a:ext cx="456132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Прямая со стрелкой 47"/>
          <p:cNvCxnSpPr>
            <a:stCxn id="42" idx="2"/>
            <a:endCxn id="46" idx="0"/>
          </p:cNvCxnSpPr>
          <p:nvPr/>
        </p:nvCxnSpPr>
        <p:spPr>
          <a:xfrm flipH="1">
            <a:off x="6641462" y="3989840"/>
            <a:ext cx="1" cy="493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47" idx="0"/>
          </p:cNvCxnSpPr>
          <p:nvPr/>
        </p:nvCxnSpPr>
        <p:spPr>
          <a:xfrm flipV="1">
            <a:off x="8718572" y="4030349"/>
            <a:ext cx="0" cy="497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47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0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4" name="TextBox 3"/>
          <p:cNvSpPr txBox="1"/>
          <p:nvPr/>
        </p:nvSpPr>
        <p:spPr>
          <a:xfrm>
            <a:off x="1702760" y="420349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Вертикальный свиток 43"/>
          <p:cNvSpPr/>
          <p:nvPr/>
        </p:nvSpPr>
        <p:spPr>
          <a:xfrm>
            <a:off x="4913894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22" name="TextBox 21"/>
          <p:cNvSpPr txBox="1"/>
          <p:nvPr/>
        </p:nvSpPr>
        <p:spPr>
          <a:xfrm>
            <a:off x="5079325" y="534133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37599" y="422064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Блок-схема: альтернативный процесс 121"/>
          <p:cNvSpPr/>
          <p:nvPr/>
        </p:nvSpPr>
        <p:spPr>
          <a:xfrm>
            <a:off x="179013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Блок-схема: альтернативный процесс 122"/>
          <p:cNvSpPr/>
          <p:nvPr/>
        </p:nvSpPr>
        <p:spPr>
          <a:xfrm>
            <a:off x="5071855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TextBox 123"/>
          <p:cNvSpPr txBox="1"/>
          <p:nvPr/>
        </p:nvSpPr>
        <p:spPr>
          <a:xfrm>
            <a:off x="275631" y="978743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Физические величины и их измерение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945757" y="890230"/>
            <a:ext cx="47484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Как физика и другие естественные науки изучают природу. Естественнонаучный метод познания. Описание физических явлений с помощью моделей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79013" y="1435943"/>
            <a:ext cx="4670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ВЕЛИЧИНЫ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характеристика материального объекта.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9" name="Таблица 12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3050857"/>
                  </p:ext>
                </p:extLst>
              </p:nvPr>
            </p:nvGraphicFramePr>
            <p:xfrm>
              <a:off x="295500" y="1919551"/>
              <a:ext cx="4428000" cy="18288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76000">
                      <a:extLst>
                        <a:ext uri="{9D8B030D-6E8A-4147-A177-3AD203B41FA5}">
                          <a16:colId xmlns:a16="http://schemas.microsoft.com/office/drawing/2014/main" xmlns="" val="2696453378"/>
                        </a:ext>
                      </a:extLst>
                    </a:gridCol>
                    <a:gridCol w="1476000">
                      <a:extLst>
                        <a:ext uri="{9D8B030D-6E8A-4147-A177-3AD203B41FA5}">
                          <a16:colId xmlns:a16="http://schemas.microsoft.com/office/drawing/2014/main" xmlns="" val="822704265"/>
                        </a:ext>
                      </a:extLst>
                    </a:gridCol>
                    <a:gridCol w="1476000">
                      <a:extLst>
                        <a:ext uri="{9D8B030D-6E8A-4147-A177-3AD203B41FA5}">
                          <a16:colId xmlns:a16="http://schemas.microsoft.com/office/drawing/2014/main" xmlns="" val="104486319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Физические величины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Единицы измерения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Физические приборы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29688492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масса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кг, г, т,</a:t>
                          </a:r>
                          <a:r>
                            <a:rPr lang="ru-RU" sz="12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…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весы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422970484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скорость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м/с, км/ч,…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спидометр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269173661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объем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ru-RU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</a:rPr>
                                      <m:t>м</m:t>
                                    </m:r>
                                  </m:e>
                                  <m:sup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p>
                                  <m:sSupPr>
                                    <m:ctrlPr>
                                      <a:rPr lang="ru-RU" sz="1200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</a:rPr>
                                      <m:t>см</m:t>
                                    </m:r>
                                  </m:e>
                                  <m:sup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</a:rPr>
                                  <m:t>, л,…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мензурка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307808051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температура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К, </a:t>
                          </a:r>
                          <a14:m>
                            <m:oMath xmlns:m="http://schemas.openxmlformats.org/officeDocument/2006/math">
                              <m:r>
                                <a:rPr lang="ru-RU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℃</m:t>
                              </m:r>
                              <m:r>
                                <a:rPr lang="ru-RU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℉,…</m:t>
                              </m:r>
                            </m:oMath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термометр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285017484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время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с, ч, мин,…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часы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255589056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9" name="Таблица 12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3050857"/>
                  </p:ext>
                </p:extLst>
              </p:nvPr>
            </p:nvGraphicFramePr>
            <p:xfrm>
              <a:off x="295500" y="1919551"/>
              <a:ext cx="4428000" cy="18288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76000">
                      <a:extLst>
                        <a:ext uri="{9D8B030D-6E8A-4147-A177-3AD203B41FA5}">
                          <a16:colId xmlns:a16="http://schemas.microsoft.com/office/drawing/2014/main" val="2696453378"/>
                        </a:ext>
                      </a:extLst>
                    </a:gridCol>
                    <a:gridCol w="1476000">
                      <a:extLst>
                        <a:ext uri="{9D8B030D-6E8A-4147-A177-3AD203B41FA5}">
                          <a16:colId xmlns:a16="http://schemas.microsoft.com/office/drawing/2014/main" val="822704265"/>
                        </a:ext>
                      </a:extLst>
                    </a:gridCol>
                    <a:gridCol w="1476000">
                      <a:extLst>
                        <a:ext uri="{9D8B030D-6E8A-4147-A177-3AD203B41FA5}">
                          <a16:colId xmlns:a16="http://schemas.microsoft.com/office/drawing/2014/main" val="104486319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Физические величины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Единицы измерения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Физические приборы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96884923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масса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кг, г, т,</a:t>
                          </a:r>
                          <a:r>
                            <a:rPr lang="ru-RU" sz="12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…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весы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2970484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скорость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м/с, км/ч,…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спидометр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91736612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объем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371111" r="-100412" b="-2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мензурка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8080512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температура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471111" r="-100412" b="-1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термометр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017484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время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с, ч, мин,…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часы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5589056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0" name="TextBox 129"/>
          <p:cNvSpPr txBox="1"/>
          <p:nvPr/>
        </p:nvSpPr>
        <p:spPr>
          <a:xfrm>
            <a:off x="1399221" y="3770709"/>
            <a:ext cx="38712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-система интернациональная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93875" y="4352482"/>
            <a:ext cx="606860" cy="27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метр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682252" y="4351618"/>
            <a:ext cx="1059868" cy="27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секунда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399221" y="4351618"/>
            <a:ext cx="1059868" cy="27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кельвин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2116190" y="4342177"/>
            <a:ext cx="1059868" cy="27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ампер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2709173" y="4354866"/>
            <a:ext cx="1059868" cy="27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кандела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3400523" y="4367555"/>
            <a:ext cx="1059868" cy="27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моль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3970409" y="4326126"/>
            <a:ext cx="1347137" cy="27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килограмм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8" name="Таблица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379662"/>
              </p:ext>
            </p:extLst>
          </p:nvPr>
        </p:nvGraphicFramePr>
        <p:xfrm>
          <a:off x="289259" y="4629481"/>
          <a:ext cx="4536000" cy="149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xmlns="" val="3423315007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xmlns="" val="2348456194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xmlns="" val="2743731983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xmlns="" val="1132203508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xmlns="" val="1397655559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xmlns="" val="3215755845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Кратные единицы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Дольные единицы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46347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Приставка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Обозначение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Множитель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Приставка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Обозначение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Множитель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682935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гига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1000000000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деци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080561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мега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Санти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846719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0,001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08391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гекто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0,000001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516444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нано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0,000000001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05498658"/>
                  </a:ext>
                </a:extLst>
              </a:tr>
            </a:tbl>
          </a:graphicData>
        </a:graphic>
      </p:graphicFrame>
      <p:sp>
        <p:nvSpPr>
          <p:cNvPr id="139" name="TextBox 138"/>
          <p:cNvSpPr txBox="1"/>
          <p:nvPr/>
        </p:nvSpPr>
        <p:spPr>
          <a:xfrm>
            <a:off x="1568977" y="4071518"/>
            <a:ext cx="2119736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единицы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5151741" y="1426455"/>
            <a:ext cx="5242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 ИЗУЧАЕТ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-свойства объектов и явления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5200367" y="1771280"/>
            <a:ext cx="1430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МЕГАМИР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(галактики)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6709386" y="1769124"/>
            <a:ext cx="1430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МАКРОМИР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(звезды, планеты)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8263426" y="1769124"/>
            <a:ext cx="1430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МИКРОМИР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(атомы, молекулы)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5317546" y="2331699"/>
            <a:ext cx="42983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ИСТОЧНИКОМ ФИЗИЧЕСКИХ ЗНАНИЙ ЯВЛЯЕТСЯ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5426447" y="3020768"/>
            <a:ext cx="19760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8438028" y="2928959"/>
            <a:ext cx="19760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7" name="Прямая со стрелкой 146"/>
          <p:cNvCxnSpPr/>
          <p:nvPr/>
        </p:nvCxnSpPr>
        <p:spPr>
          <a:xfrm flipH="1">
            <a:off x="6037422" y="2614734"/>
            <a:ext cx="754118" cy="421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Прямая со стрелкой 147"/>
          <p:cNvCxnSpPr/>
          <p:nvPr/>
        </p:nvCxnSpPr>
        <p:spPr>
          <a:xfrm>
            <a:off x="7923184" y="2625273"/>
            <a:ext cx="680483" cy="2902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/>
        </p:nvSpPr>
        <p:spPr>
          <a:xfrm>
            <a:off x="5213373" y="3353791"/>
            <a:ext cx="4506684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-уменьшенная копия реального объекта(глобус Земли).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5218252" y="4276742"/>
            <a:ext cx="2109690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НАБЛЮДЕНИЯ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5270502" y="4889092"/>
            <a:ext cx="2109690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5270502" y="5505687"/>
            <a:ext cx="2109690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5270502" y="6122282"/>
            <a:ext cx="2109690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5218252" y="3686814"/>
            <a:ext cx="212156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Естественнонаучный метод познания.</a:t>
            </a:r>
            <a:endParaRPr lang="ru-RU" sz="1200" dirty="0"/>
          </a:p>
        </p:txBody>
      </p:sp>
      <p:sp>
        <p:nvSpPr>
          <p:cNvPr id="155" name="Стрелка вниз 154"/>
          <p:cNvSpPr/>
          <p:nvPr/>
        </p:nvSpPr>
        <p:spPr>
          <a:xfrm>
            <a:off x="5908749" y="4544593"/>
            <a:ext cx="715397" cy="333076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56" name="Стрелка вниз 155"/>
          <p:cNvSpPr/>
          <p:nvPr/>
        </p:nvSpPr>
        <p:spPr>
          <a:xfrm>
            <a:off x="5915397" y="5171199"/>
            <a:ext cx="715397" cy="333076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57" name="Стрелка вниз 156"/>
          <p:cNvSpPr/>
          <p:nvPr/>
        </p:nvSpPr>
        <p:spPr>
          <a:xfrm>
            <a:off x="5915397" y="5789206"/>
            <a:ext cx="715397" cy="333076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305112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0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4" name="TextBox 3"/>
          <p:cNvSpPr txBox="1"/>
          <p:nvPr/>
        </p:nvSpPr>
        <p:spPr>
          <a:xfrm>
            <a:off x="1702760" y="420349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Вертикальный свиток 43"/>
          <p:cNvSpPr/>
          <p:nvPr/>
        </p:nvSpPr>
        <p:spPr>
          <a:xfrm>
            <a:off x="4913894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22" name="TextBox 21"/>
          <p:cNvSpPr txBox="1"/>
          <p:nvPr/>
        </p:nvSpPr>
        <p:spPr>
          <a:xfrm>
            <a:off x="5079325" y="534133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37599" y="422064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79533" y="873774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890230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Строение вещества. Опыты, доказывающие дискретное строение вещества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3053" y="982562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Движение частиц вещества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94657" y="1990945"/>
            <a:ext cx="22312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АТОМ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«неделимый»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2031" y="2256497"/>
            <a:ext cx="4099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АТОМ=ХИМИЧЕСКИЕ ЭЛЕМЕНТЫ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60720" y="2747938"/>
            <a:ext cx="36464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Вещества, молекулы которых состоят из атомов…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06309" y="3432094"/>
                <a:ext cx="19343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разных видов, называются складными(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2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ru-RU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09" y="3432094"/>
                <a:ext cx="1934317" cy="461665"/>
              </a:xfrm>
              <a:prstGeom prst="rect">
                <a:avLst/>
              </a:prstGeom>
              <a:blipFill>
                <a:blip r:embed="rId2"/>
                <a:stretch>
                  <a:fillRect l="-315" r="-631" b="-9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 стрелкой 18"/>
          <p:cNvCxnSpPr/>
          <p:nvPr/>
        </p:nvCxnSpPr>
        <p:spPr>
          <a:xfrm flipH="1">
            <a:off x="1294657" y="3025629"/>
            <a:ext cx="754118" cy="421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012528" y="3007677"/>
            <a:ext cx="513378" cy="438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50482" y="2517106"/>
            <a:ext cx="3534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мельчайшая частица вещества.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660474" y="3451162"/>
                <a:ext cx="22312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одинаковых видов, называются простыми</a:t>
                </a:r>
                <a:r>
                  <a:rPr lang="en-US" sz="1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ru-RU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0474" y="3451162"/>
                <a:ext cx="2231249" cy="461665"/>
              </a:xfrm>
              <a:prstGeom prst="rect">
                <a:avLst/>
              </a:prstGeom>
              <a:blipFill>
                <a:blip r:embed="rId3"/>
                <a:stretch>
                  <a:fillRect r="-1366" b="-9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360498" y="3907958"/>
            <a:ext cx="4099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ОПЫТЫ: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5767" y="4146026"/>
            <a:ext cx="4436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Сжатие и расширение вещества в результате изменения температуры;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Смешивание жидкостей;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Растворение в жидкости сахара без изменения её объема.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0283" y="1521726"/>
            <a:ext cx="1153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ДЕМОКРИТ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17471" y="1449752"/>
            <a:ext cx="197692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«Все вещества состоят из мельчайших частиц».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трелка вправо 27"/>
          <p:cNvSpPr/>
          <p:nvPr/>
        </p:nvSpPr>
        <p:spPr>
          <a:xfrm>
            <a:off x="1419883" y="1514362"/>
            <a:ext cx="808543" cy="310763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0283" y="5018689"/>
            <a:ext cx="4525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СТРОЕНИЕ ВЕЩЕСТВА ЗАВИСИТ ОТ АГРЕГАТНОГО СОСТОЯНИЯ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6899" y="5787667"/>
            <a:ext cx="726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твердое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365284" y="5775384"/>
            <a:ext cx="7784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жидкое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13974" y="5778303"/>
            <a:ext cx="10966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газообразное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flipH="1">
            <a:off x="1085587" y="5480354"/>
            <a:ext cx="963188" cy="296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3143751" y="5389186"/>
            <a:ext cx="875799" cy="351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2660474" y="5411888"/>
            <a:ext cx="0" cy="4335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158510" y="1430536"/>
            <a:ext cx="45992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Молекулы находятся в непрерывном хаотическом движении.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115084" y="1730703"/>
            <a:ext cx="4611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БРОУНОВСКОЕ ДВИЖЕНИЕ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беспорядочное, хаотическое движение частиц в жидкости или газе.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03357" y="2178677"/>
            <a:ext cx="4539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ДИФФУЗИЯ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-явление проникновения одного вещества в другое за счет промежутков в веществе.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032345" y="2622260"/>
            <a:ext cx="48432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Причиной диффузии является  непрерывном хаотическом движении.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099151" y="2899259"/>
            <a:ext cx="4563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 диффузии зависит не только от агрегатного состояния вещества, а и от температуры.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158509" y="3360924"/>
            <a:ext cx="4484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 диффузии в  газах-наибольшая, в твердых телах-наименьшая.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972379" y="4929023"/>
            <a:ext cx="2553053" cy="27699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ВЗАИМНОЕ ОТТАЛКИВАНИЕ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244411" y="4385557"/>
            <a:ext cx="672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Сварка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967981" y="4453886"/>
            <a:ext cx="810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Спайка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692267" y="4385557"/>
            <a:ext cx="1745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Склейка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 flipH="1">
            <a:off x="5635642" y="4053523"/>
            <a:ext cx="381152" cy="327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42" idx="2"/>
          </p:cNvCxnSpPr>
          <p:nvPr/>
        </p:nvCxnSpPr>
        <p:spPr>
          <a:xfrm flipH="1">
            <a:off x="7248905" y="5206022"/>
            <a:ext cx="1" cy="274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8576160" y="4034189"/>
            <a:ext cx="402519" cy="327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29800" y="3836061"/>
            <a:ext cx="2553053" cy="27699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ВЗАИМНОЕ ПРИТЯЖЕНИЕ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789475" y="5488670"/>
            <a:ext cx="1745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 сжать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3" name="Прямая со стрелкой 52"/>
          <p:cNvCxnSpPr>
            <a:stCxn id="51" idx="2"/>
          </p:cNvCxnSpPr>
          <p:nvPr/>
        </p:nvCxnSpPr>
        <p:spPr>
          <a:xfrm flipH="1">
            <a:off x="7303142" y="4113060"/>
            <a:ext cx="3185" cy="3542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86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0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4" name="TextBox 3"/>
          <p:cNvSpPr txBox="1"/>
          <p:nvPr/>
        </p:nvSpPr>
        <p:spPr>
          <a:xfrm>
            <a:off x="1702760" y="420349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Вертикальный свиток 43"/>
          <p:cNvSpPr/>
          <p:nvPr/>
        </p:nvSpPr>
        <p:spPr>
          <a:xfrm>
            <a:off x="4913894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45" name="TextBox 44"/>
          <p:cNvSpPr txBox="1"/>
          <p:nvPr/>
        </p:nvSpPr>
        <p:spPr>
          <a:xfrm>
            <a:off x="6637599" y="422064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79014" y="872687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89693" y="872078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75632" y="962787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Агрегатные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состояния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вещества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45758" y="888581"/>
            <a:ext cx="4874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Взаимосвязь между свойствами веществ в разных агрегатных состояниях и их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атомномолекулярным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строением.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агрегатных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состояний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воды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121583"/>
              </p:ext>
            </p:extLst>
          </p:nvPr>
        </p:nvGraphicFramePr>
        <p:xfrm>
          <a:off x="275632" y="1478667"/>
          <a:ext cx="4429124" cy="247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7281">
                  <a:extLst>
                    <a:ext uri="{9D8B030D-6E8A-4147-A177-3AD203B41FA5}">
                      <a16:colId xmlns:a16="http://schemas.microsoft.com/office/drawing/2014/main" xmlns="" val="3842620685"/>
                    </a:ext>
                  </a:extLst>
                </a:gridCol>
                <a:gridCol w="1107281">
                  <a:extLst>
                    <a:ext uri="{9D8B030D-6E8A-4147-A177-3AD203B41FA5}">
                      <a16:colId xmlns:a16="http://schemas.microsoft.com/office/drawing/2014/main" xmlns="" val="2915034334"/>
                    </a:ext>
                  </a:extLst>
                </a:gridCol>
                <a:gridCol w="1107281">
                  <a:extLst>
                    <a:ext uri="{9D8B030D-6E8A-4147-A177-3AD203B41FA5}">
                      <a16:colId xmlns:a16="http://schemas.microsoft.com/office/drawing/2014/main" xmlns="" val="3133724283"/>
                    </a:ext>
                  </a:extLst>
                </a:gridCol>
                <a:gridCol w="1107281">
                  <a:extLst>
                    <a:ext uri="{9D8B030D-6E8A-4147-A177-3AD203B41FA5}">
                      <a16:colId xmlns:a16="http://schemas.microsoft.com/office/drawing/2014/main" xmlns="" val="3657676486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Агрегатное состояние вещества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Строение вещества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25695569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Твёрдое 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сохраняет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сохраняет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97069710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Жидкое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сохраняет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сохраняет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11260119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Газообразное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сохраняет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сохраняет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36646999"/>
                  </a:ext>
                </a:extLst>
              </a:tr>
            </a:tbl>
          </a:graphicData>
        </a:graphic>
      </p:graphicFrame>
      <p:sp>
        <p:nvSpPr>
          <p:cNvPr id="16" name="Овал 15"/>
          <p:cNvSpPr/>
          <p:nvPr/>
        </p:nvSpPr>
        <p:spPr>
          <a:xfrm>
            <a:off x="1642917" y="2185743"/>
            <a:ext cx="121587" cy="126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1777018" y="2185742"/>
            <a:ext cx="121587" cy="126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1912283" y="2195487"/>
            <a:ext cx="121587" cy="126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1642916" y="2331591"/>
            <a:ext cx="121587" cy="126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1770272" y="2331016"/>
            <a:ext cx="121587" cy="126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914793" y="2337289"/>
            <a:ext cx="121587" cy="126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1650575" y="2476228"/>
            <a:ext cx="121587" cy="126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1784658" y="2476228"/>
            <a:ext cx="121587" cy="126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20562" y="2471204"/>
            <a:ext cx="121587" cy="126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1703709" y="2870403"/>
            <a:ext cx="121587" cy="126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1825738" y="2823203"/>
            <a:ext cx="121587" cy="126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1700927" y="2997320"/>
            <a:ext cx="121587" cy="126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1883990" y="3006816"/>
            <a:ext cx="121587" cy="126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2006259" y="2957597"/>
            <a:ext cx="121587" cy="126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1864490" y="3126970"/>
            <a:ext cx="121587" cy="126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1574829" y="3006770"/>
            <a:ext cx="121587" cy="126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1727229" y="3159170"/>
            <a:ext cx="121587" cy="126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2055232" y="3127178"/>
            <a:ext cx="121587" cy="126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1640133" y="3431678"/>
            <a:ext cx="121587" cy="126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2026197" y="3437611"/>
            <a:ext cx="121587" cy="126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1803696" y="3644951"/>
            <a:ext cx="121587" cy="126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2086990" y="3771868"/>
            <a:ext cx="121587" cy="126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030330" y="4103103"/>
            <a:ext cx="1124030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ТВЁРДОЕ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022229" y="5003463"/>
            <a:ext cx="112576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ЖИДКОЕ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016271" y="6043273"/>
            <a:ext cx="1138089" cy="2154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ГАЗООБРАЗНООЕ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Выгнутая вправо стрелка 41"/>
          <p:cNvSpPr/>
          <p:nvPr/>
        </p:nvSpPr>
        <p:spPr>
          <a:xfrm>
            <a:off x="3159951" y="4113609"/>
            <a:ext cx="207611" cy="1100636"/>
          </a:xfrm>
          <a:prstGeom prst="curved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Выгнутая вправо стрелка 42"/>
          <p:cNvSpPr/>
          <p:nvPr/>
        </p:nvSpPr>
        <p:spPr>
          <a:xfrm>
            <a:off x="3160024" y="5180741"/>
            <a:ext cx="207611" cy="1100636"/>
          </a:xfrm>
          <a:prstGeom prst="curved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Выгнутая вправо стрелка 45"/>
          <p:cNvSpPr/>
          <p:nvPr/>
        </p:nvSpPr>
        <p:spPr>
          <a:xfrm flipH="1" flipV="1">
            <a:off x="1793720" y="5158081"/>
            <a:ext cx="207611" cy="1100636"/>
          </a:xfrm>
          <a:prstGeom prst="curved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Выгнутая вправо стрелка 46"/>
          <p:cNvSpPr/>
          <p:nvPr/>
        </p:nvSpPr>
        <p:spPr>
          <a:xfrm flipH="1" flipV="1">
            <a:off x="1825606" y="4068209"/>
            <a:ext cx="207611" cy="1100636"/>
          </a:xfrm>
          <a:prstGeom prst="curved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Выгнутая вправо стрелка 47"/>
          <p:cNvSpPr/>
          <p:nvPr/>
        </p:nvSpPr>
        <p:spPr>
          <a:xfrm flipH="1" flipV="1">
            <a:off x="1327873" y="3982984"/>
            <a:ext cx="589773" cy="2275733"/>
          </a:xfrm>
          <a:prstGeom prst="curvedLeftArrow">
            <a:avLst>
              <a:gd name="adj1" fmla="val 10271"/>
              <a:gd name="adj2" fmla="val 50000"/>
              <a:gd name="adj3" fmla="val 3017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Выгнутая вправо стрелка 48"/>
          <p:cNvSpPr/>
          <p:nvPr/>
        </p:nvSpPr>
        <p:spPr>
          <a:xfrm>
            <a:off x="3327315" y="4134294"/>
            <a:ext cx="589773" cy="2147083"/>
          </a:xfrm>
          <a:prstGeom prst="curvedLeftArrow">
            <a:avLst>
              <a:gd name="adj1" fmla="val 10271"/>
              <a:gd name="adj2" fmla="val 50000"/>
              <a:gd name="adj3" fmla="val 3017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 rot="5400000">
            <a:off x="2505255" y="4923512"/>
            <a:ext cx="1513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плавление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 rot="5400000">
            <a:off x="2491918" y="5904773"/>
            <a:ext cx="1513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испарение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 rot="16200000">
            <a:off x="1188170" y="5342026"/>
            <a:ext cx="1513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конденсация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 rot="16200000">
            <a:off x="1181772" y="4217451"/>
            <a:ext cx="1513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отвердение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 rot="5400000">
            <a:off x="2749449" y="5280346"/>
            <a:ext cx="1513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сублимация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 rot="16200000">
            <a:off x="817861" y="4927248"/>
            <a:ext cx="1513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есублимация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(возгонка)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500096" y="1478667"/>
            <a:ext cx="376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АГРЕГАТНЫЕ СОСТОЯНИЯ ВЕЩЕСТВА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228437" y="1923353"/>
            <a:ext cx="1816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Твердое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476289" y="1908743"/>
            <a:ext cx="1816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Газообразное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852363" y="1908742"/>
            <a:ext cx="1816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Жидкое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0" name="Прямая со стрелкой 59"/>
          <p:cNvCxnSpPr/>
          <p:nvPr/>
        </p:nvCxnSpPr>
        <p:spPr>
          <a:xfrm flipH="1">
            <a:off x="5725805" y="1755666"/>
            <a:ext cx="219075" cy="228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7149789" y="1718059"/>
            <a:ext cx="0" cy="2658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8669132" y="1755666"/>
            <a:ext cx="238023" cy="228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Левая фигурная скобка 62"/>
          <p:cNvSpPr/>
          <p:nvPr/>
        </p:nvSpPr>
        <p:spPr>
          <a:xfrm rot="16200000">
            <a:off x="6316141" y="1154326"/>
            <a:ext cx="141673" cy="2269463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TextBox 63"/>
          <p:cNvSpPr txBox="1"/>
          <p:nvPr/>
        </p:nvSpPr>
        <p:spPr>
          <a:xfrm>
            <a:off x="4981096" y="2392373"/>
            <a:ext cx="2811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Силы межмолекулярного взаимодействия очень велики.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294526" y="2216343"/>
            <a:ext cx="2531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Силы межмолекулярного взаимодействия очень малы.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Потому газы хорошо сжимаются.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228437" y="2937457"/>
            <a:ext cx="4464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АГРЕГАТНЫХ СОСТОЯНИЙ ВОДЫ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6867358" y="3260962"/>
                <a:ext cx="893389" cy="46166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ВОДА</a:t>
                </a:r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7358" y="3260962"/>
                <a:ext cx="893389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/>
          <p:cNvSpPr txBox="1"/>
          <p:nvPr/>
        </p:nvSpPr>
        <p:spPr>
          <a:xfrm>
            <a:off x="5126218" y="3953838"/>
            <a:ext cx="1305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Твёрдое</a:t>
            </a:r>
          </a:p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лёд)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642002" y="3959715"/>
            <a:ext cx="1305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Жидкое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159054" y="3980699"/>
            <a:ext cx="168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Газообразное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1" name="Прямая со стрелкой 70"/>
          <p:cNvCxnSpPr>
            <a:stCxn id="67" idx="1"/>
            <a:endCxn id="68" idx="0"/>
          </p:cNvCxnSpPr>
          <p:nvPr/>
        </p:nvCxnSpPr>
        <p:spPr>
          <a:xfrm flipH="1">
            <a:off x="5778742" y="3491795"/>
            <a:ext cx="1088616" cy="4620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>
            <a:stCxn id="67" idx="2"/>
            <a:endCxn id="69" idx="0"/>
          </p:cNvCxnSpPr>
          <p:nvPr/>
        </p:nvCxnSpPr>
        <p:spPr>
          <a:xfrm flipH="1">
            <a:off x="7294526" y="3722627"/>
            <a:ext cx="19527" cy="237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stCxn id="67" idx="3"/>
            <a:endCxn id="70" idx="0"/>
          </p:cNvCxnSpPr>
          <p:nvPr/>
        </p:nvCxnSpPr>
        <p:spPr>
          <a:xfrm>
            <a:off x="7760747" y="3491795"/>
            <a:ext cx="1241727" cy="4889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5294390" y="4488870"/>
                <a:ext cx="372791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Свойства воды:</a:t>
                </a:r>
              </a:p>
              <a:p>
                <a:pPr marL="342900" indent="-342900">
                  <a:buAutoNum type="arabicPeriod"/>
                </a:pP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Вода хороший растворитель;</a:t>
                </a:r>
              </a:p>
              <a:p>
                <a:pPr marL="342900" indent="-342900">
                  <a:buAutoNum type="arabicPeriod"/>
                </a:pP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Вода единственная жидкость которая при замерзании увеличивается в объеме, а плотность уменьшается;</a:t>
                </a:r>
              </a:p>
              <a:p>
                <a:pPr marL="342900" indent="-342900">
                  <a:buAutoNum type="arabicPeriod"/>
                </a:pP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Вода имеет при </a:t>
                </a:r>
                <a14:m>
                  <m:oMath xmlns:m="http://schemas.openxmlformats.org/officeDocument/2006/math">
                    <m:r>
                      <a:rPr lang="ru-RU" sz="12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ru-RU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℃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наибольшую плотность.</a:t>
                </a: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4390" y="4488870"/>
                <a:ext cx="3727919" cy="1200329"/>
              </a:xfrm>
              <a:prstGeom prst="rect">
                <a:avLst/>
              </a:prstGeom>
              <a:blipFill>
                <a:blip r:embed="rId3"/>
                <a:stretch>
                  <a:fillRect l="-164" r="-491" b="-30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485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0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4" name="TextBox 3"/>
          <p:cNvSpPr txBox="1"/>
          <p:nvPr/>
        </p:nvSpPr>
        <p:spPr>
          <a:xfrm>
            <a:off x="1702760" y="420349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Вертикальный свиток 43"/>
          <p:cNvSpPr/>
          <p:nvPr/>
        </p:nvSpPr>
        <p:spPr>
          <a:xfrm>
            <a:off x="4913894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22" name="TextBox 21"/>
          <p:cNvSpPr txBox="1"/>
          <p:nvPr/>
        </p:nvSpPr>
        <p:spPr>
          <a:xfrm>
            <a:off x="5079325" y="534133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37599" y="422064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93221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107115" y="873088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17289" y="891193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Механическое движение. Равномерное и неравномерное движение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09223" y="968939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Скорость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Единицы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скорости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0443" y="3265114"/>
            <a:ext cx="3906121" cy="27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ТРАЕКТОРИЯ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-это линия по которой движется тело.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23274" y="2014465"/>
            <a:ext cx="3343702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МЕХАНИЧЕСКОЕ ДВИЖЕНИЕ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6381" y="2690511"/>
            <a:ext cx="1815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поступательное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(машина)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28868" y="2655774"/>
            <a:ext cx="1815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вращательное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(стрелки часов)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59399" y="2683445"/>
            <a:ext cx="1815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колебательное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(маятник)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flipH="1">
            <a:off x="883946" y="2291464"/>
            <a:ext cx="498146" cy="3431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2595125" y="2289786"/>
            <a:ext cx="28198" cy="2910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3577762" y="2286618"/>
            <a:ext cx="600502" cy="386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39098" y="1518154"/>
            <a:ext cx="4429126" cy="4616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МЕХАНИЧЕСКОЕ ДВИЖЕНИЕ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-это изменение положения тела с течением времени относительно других тел.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1235" y="3801006"/>
            <a:ext cx="4527779" cy="4616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ПЕРЕМЕЩЕНИЕ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-это отрезок который соединяет начало и конец пути.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4345" y="3511939"/>
            <a:ext cx="2760075" cy="27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ПУТЬ(</a:t>
            </a:r>
            <a:r>
              <a:rPr 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S)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-это длина траектории.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63513" y="4259204"/>
            <a:ext cx="181424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ДВИЖЕНИЕ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02708" y="4816703"/>
            <a:ext cx="1861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равномерное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316739" y="4835399"/>
            <a:ext cx="1861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неравномерное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Прямая со стрелкой 29"/>
          <p:cNvCxnSpPr>
            <a:stCxn id="27" idx="1"/>
          </p:cNvCxnSpPr>
          <p:nvPr/>
        </p:nvCxnSpPr>
        <p:spPr>
          <a:xfrm flipH="1">
            <a:off x="1382092" y="4397704"/>
            <a:ext cx="381421" cy="4540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27" idx="3"/>
          </p:cNvCxnSpPr>
          <p:nvPr/>
        </p:nvCxnSpPr>
        <p:spPr>
          <a:xfrm>
            <a:off x="3577762" y="4397704"/>
            <a:ext cx="300251" cy="4369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51559" y="5124220"/>
            <a:ext cx="1861066" cy="830997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одинаковые промежутки времени тело проходит равные пути.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18517" y="5113120"/>
            <a:ext cx="1861066" cy="830997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одинаковые промежутки времени тело проходит разные пути.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66817" y="1517051"/>
            <a:ext cx="4490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путь который проходит тело за единицу времени.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435107" y="1910479"/>
                <a:ext cx="1366061" cy="5781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5107" y="1910479"/>
                <a:ext cx="1366061" cy="5781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155914" y="2528263"/>
                <a:ext cx="200099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−скорость, м/с</m:t>
                      </m:r>
                    </m:oMath>
                  </m:oMathPara>
                </a14:m>
                <a:endParaRPr lang="en-US" sz="1200" b="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−путь, м</m:t>
                      </m:r>
                    </m:oMath>
                  </m:oMathPara>
                </a14:m>
                <a:endParaRPr lang="en-US" sz="1200" b="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−время, с</m:t>
                      </m:r>
                    </m:oMath>
                  </m:oMathPara>
                </a14:m>
                <a:endParaRPr lang="ru-RU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5914" y="2528263"/>
                <a:ext cx="2000994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5266817" y="3197890"/>
            <a:ext cx="3881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системе СИ единицей измерения скорости есть </a:t>
            </a:r>
            <a:r>
              <a:rPr lang="ru-RU" sz="1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М/С.</a:t>
            </a:r>
            <a:endParaRPr lang="ru-RU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874072" y="4184325"/>
            <a:ext cx="1516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72 км/ч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241198" y="4184120"/>
            <a:ext cx="1516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м/с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Выгнутая вверх стрелка 39"/>
          <p:cNvSpPr/>
          <p:nvPr/>
        </p:nvSpPr>
        <p:spPr>
          <a:xfrm>
            <a:off x="6112682" y="3582757"/>
            <a:ext cx="2590800" cy="566643"/>
          </a:xfrm>
          <a:prstGeom prst="curved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Выгнутая вверх стрелка 40"/>
          <p:cNvSpPr/>
          <p:nvPr/>
        </p:nvSpPr>
        <p:spPr>
          <a:xfrm rot="10800000">
            <a:off x="6014379" y="4575949"/>
            <a:ext cx="2590800" cy="566643"/>
          </a:xfrm>
          <a:prstGeom prst="curved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118137" y="4834116"/>
                <a:ext cx="128922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1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3,6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8137" y="4834116"/>
                <a:ext cx="1289222" cy="276999"/>
              </a:xfrm>
              <a:prstGeom prst="rect">
                <a:avLst/>
              </a:prstGeom>
              <a:blipFill>
                <a:blip r:embed="rId4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7118137" y="3563939"/>
            <a:ext cx="1289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:3,6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37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0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4" name="TextBox 3"/>
          <p:cNvSpPr txBox="1"/>
          <p:nvPr/>
        </p:nvSpPr>
        <p:spPr>
          <a:xfrm>
            <a:off x="1702760" y="420349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Вертикальный свиток 43"/>
          <p:cNvSpPr/>
          <p:nvPr/>
        </p:nvSpPr>
        <p:spPr>
          <a:xfrm>
            <a:off x="4913894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22" name="TextBox 21"/>
          <p:cNvSpPr txBox="1"/>
          <p:nvPr/>
        </p:nvSpPr>
        <p:spPr>
          <a:xfrm>
            <a:off x="5079325" y="534133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37599" y="422064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87400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80242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84019" y="978743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Расчет пути и времени движения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4144" y="895523"/>
            <a:ext cx="4874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Инерция. Закон инерции. Взаимодействие тел как причина изменения скорости движения тел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4019" y="1523540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ПУТЬ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длина траектории по которой движется тело за определенное время.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4019" y="3231700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длительность любого процесса.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63933" y="1985205"/>
                <a:ext cx="308008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𝑣𝑡</m:t>
                      </m:r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−скорость, м/с</m:t>
                      </m:r>
                    </m:oMath>
                  </m:oMathPara>
                </a14:m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−путь, м</m:t>
                      </m:r>
                    </m:oMath>
                  </m:oMathPara>
                </a14:m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−время, с</m:t>
                      </m:r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933" y="1985205"/>
                <a:ext cx="3080084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58539" y="3529895"/>
                <a:ext cx="3080084" cy="11668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ru-RU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−скорость, м/с</m:t>
                      </m:r>
                    </m:oMath>
                  </m:oMathPara>
                </a14:m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−путь, м</m:t>
                      </m:r>
                    </m:oMath>
                  </m:oMathPara>
                </a14:m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−время, с</m:t>
                      </m:r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539" y="3529895"/>
                <a:ext cx="3080084" cy="11668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284019" y="2929731"/>
            <a:ext cx="3681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 измерения пути в системе СИ –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4019" y="4717949"/>
            <a:ext cx="3681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 измерения времени в системе СИ –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80242" y="1470736"/>
            <a:ext cx="44212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взаимодействии изменяется скорость тела.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80241" y="1800912"/>
            <a:ext cx="4748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Тело более инертно, если его скорость маленькая, а масса большая.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80241" y="2113637"/>
            <a:ext cx="4760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Тело менее инертно, если его скорость большая, а масса маленькая.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19547" y="2446870"/>
            <a:ext cx="4583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ИНЕРЦИЯ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явление сохранения скорости тела за отсутствия действия на него других тел.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08986" y="2953613"/>
            <a:ext cx="1564875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ИНЕРЦИИ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62198" y="3335476"/>
            <a:ext cx="4258452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на тело не действуют другие тела, то оно находится в покое или движется с постоянной скоростью.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71696" y="3839368"/>
            <a:ext cx="28394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ТЕЛ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20743" y="4334826"/>
            <a:ext cx="2454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 взаимодействия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461023" y="4344144"/>
            <a:ext cx="2454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взаимодействия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441139" y="4889307"/>
                <a:ext cx="245444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ru-RU" sz="1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-скорость не изменяется</a:t>
                </a:r>
                <a:endParaRPr lang="ru-RU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139" y="4889307"/>
                <a:ext cx="2454442" cy="276999"/>
              </a:xfrm>
              <a:prstGeom prst="rect">
                <a:avLst/>
              </a:prstGeom>
              <a:blipFill>
                <a:blip r:embed="rId4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474999" y="4879989"/>
                <a:ext cx="259199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ru-RU" sz="1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-скорость изменяется</a:t>
                </a:r>
                <a:endParaRPr lang="ru-RU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4999" y="4879989"/>
                <a:ext cx="2591997" cy="276999"/>
              </a:xfrm>
              <a:prstGeom prst="rect">
                <a:avLst/>
              </a:prstGeom>
              <a:blipFill>
                <a:blip r:embed="rId5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Прямая со стрелкой 32"/>
          <p:cNvCxnSpPr/>
          <p:nvPr/>
        </p:nvCxnSpPr>
        <p:spPr>
          <a:xfrm flipH="1">
            <a:off x="6555422" y="4134960"/>
            <a:ext cx="541422" cy="209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7710491" y="4125712"/>
            <a:ext cx="529389" cy="269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6315080" y="4575776"/>
            <a:ext cx="0" cy="413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8253861" y="4567299"/>
            <a:ext cx="0" cy="413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449334" y="5266898"/>
            <a:ext cx="3923485" cy="27699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взаимодействия оба тела меняют скорость.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09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0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4" name="TextBox 3"/>
          <p:cNvSpPr txBox="1"/>
          <p:nvPr/>
        </p:nvSpPr>
        <p:spPr>
          <a:xfrm>
            <a:off x="1702760" y="420349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Вертикальный свиток 43"/>
          <p:cNvSpPr/>
          <p:nvPr/>
        </p:nvSpPr>
        <p:spPr>
          <a:xfrm>
            <a:off x="4913894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22" name="TextBox 21"/>
          <p:cNvSpPr txBox="1"/>
          <p:nvPr/>
        </p:nvSpPr>
        <p:spPr>
          <a:xfrm>
            <a:off x="5079325" y="534133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37599" y="422064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81104" y="87581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1858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95635" y="913668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Плотность вещества. Расчет массы и объема тела по его плотности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65760" y="895523"/>
            <a:ext cx="4874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Сила как характеристика взаимодействия тел.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Сила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упругости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Закон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Гука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6558" y="3067479"/>
            <a:ext cx="3875340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Эталон(1 кг) = платина + иридий (г. Севр. Франция).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5635" y="1487844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МАССА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физическая величина, которая является мерой инертности тела.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95635" y="1949509"/>
                <a:ext cx="2310006" cy="9937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ru-RU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r>
                        <a:rPr lang="en-US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den>
                      </m:f>
                    </m:oMath>
                  </m:oMathPara>
                </a14:m>
                <a:endParaRPr lang="ru-RU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масса, кг</a:t>
                </a:r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𝜌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плотность, кг/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2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объем,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2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35" y="1949509"/>
                <a:ext cx="2310006" cy="993798"/>
              </a:xfrm>
              <a:prstGeom prst="rect">
                <a:avLst/>
              </a:prstGeom>
              <a:blipFill>
                <a:blip r:embed="rId2"/>
                <a:stretch>
                  <a:fillRect b="-4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95634" y="3429268"/>
                <a:ext cx="44291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ПЛОТНОСТЬ ВЕЩЕСТВА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показывает чему равна масса вещества взятого в 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или 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см</m:t>
                        </m:r>
                      </m:e>
                      <m:sup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34" y="3429268"/>
                <a:ext cx="4429125" cy="461665"/>
              </a:xfrm>
              <a:prstGeom prst="rect">
                <a:avLst/>
              </a:prstGeom>
              <a:blipFill>
                <a:blip r:embed="rId3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391950" y="3853457"/>
            <a:ext cx="42364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Прибор для измерения плотности жидкости –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АРЕОМЕТР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3076149" y="1949509"/>
            <a:ext cx="1276178" cy="93330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>
            <a:stCxn id="20" idx="1"/>
            <a:endCxn id="20" idx="5"/>
          </p:cNvCxnSpPr>
          <p:nvPr/>
        </p:nvCxnSpPr>
        <p:spPr>
          <a:xfrm>
            <a:off x="3395194" y="2416161"/>
            <a:ext cx="63808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20" idx="3"/>
          </p:cNvCxnSpPr>
          <p:nvPr/>
        </p:nvCxnSpPr>
        <p:spPr>
          <a:xfrm flipV="1">
            <a:off x="3714238" y="2416161"/>
            <a:ext cx="1" cy="4666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535149" y="2120601"/>
            <a:ext cx="701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184580" y="2510987"/>
                <a:ext cx="70113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𝜌</m:t>
                      </m:r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4580" y="2510987"/>
                <a:ext cx="701137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3777288" y="2501707"/>
            <a:ext cx="701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98238" y="3311855"/>
            <a:ext cx="4740597" cy="27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 УПРУГОСТИ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сила возникающая в следствии деформации.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54417" y="1487844"/>
            <a:ext cx="4459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–физическая характеристика, характеризующая действие одного тела на другое.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93289" y="1961083"/>
            <a:ext cx="2456151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 → </a:t>
            </a:r>
            <a:r>
              <a:rPr 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Н(Ньютон)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50504" y="2585682"/>
            <a:ext cx="142653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силы характеризуется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 flipV="1">
            <a:off x="6677034" y="2511119"/>
            <a:ext cx="964922" cy="2938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6687666" y="2848137"/>
            <a:ext cx="964922" cy="2938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30" idx="3"/>
          </p:cNvCxnSpPr>
          <p:nvPr/>
        </p:nvCxnSpPr>
        <p:spPr>
          <a:xfrm>
            <a:off x="6677034" y="2816515"/>
            <a:ext cx="1521797" cy="85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621087" y="2351928"/>
            <a:ext cx="1771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Числовым значением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234946" y="2665253"/>
            <a:ext cx="1338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Направлением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680941" y="2978578"/>
            <a:ext cx="17540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Точкой приложения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118769" y="3625180"/>
                <a:ext cx="2589915" cy="96590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ru-RU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упр</m:t>
                          </m:r>
                        </m:sub>
                      </m:sSub>
                      <m:r>
                        <a:rPr lang="ru-RU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ru-RU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2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ru-RU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упр</m:t>
                        </m:r>
                      </m:sub>
                    </m:sSub>
                  </m:oMath>
                </a14:m>
                <a:r>
                  <a:rPr lang="ru-RU" sz="1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-сила упругости;</a:t>
                </a:r>
              </a:p>
              <a:p>
                <a:r>
                  <a:rPr lang="en-US" sz="1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k-</a:t>
                </a:r>
                <a:r>
                  <a:rPr lang="ru-RU" sz="1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жесткость;</a:t>
                </a:r>
              </a:p>
              <a:p>
                <a14:m>
                  <m:oMath xmlns:m="http://schemas.openxmlformats.org/officeDocument/2006/math">
                    <m:r>
                      <a:rPr lang="en-US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  <m:r>
                      <a:rPr lang="ru-RU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изменение длины тела.</a:t>
                </a:r>
                <a:endParaRPr lang="ru-RU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769" y="3625180"/>
                <a:ext cx="2589915" cy="965905"/>
              </a:xfrm>
              <a:prstGeom prst="rect">
                <a:avLst/>
              </a:prstGeom>
              <a:blipFill>
                <a:blip r:embed="rId5"/>
                <a:stretch>
                  <a:fillRect l="-235" b="-443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5572864" y="5164217"/>
            <a:ext cx="3852535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Гука справедлив только для упругой деформации.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121933" y="4654061"/>
            <a:ext cx="4606284" cy="4616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ГУКА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-модуль силы упругости при растяжении тела прямо пропорционален изменению длины тела.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950922" y="5505176"/>
            <a:ext cx="1416730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ДЕФОРМАЦИЯ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997643" y="5987307"/>
            <a:ext cx="1720152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Упругая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(растяжение, сжатие, сдвиг, изгиб, кручение)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92928" y="6015518"/>
            <a:ext cx="1091516" cy="27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пластичная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3" name="Прямая со стрелкой 42"/>
          <p:cNvCxnSpPr/>
          <p:nvPr/>
        </p:nvCxnSpPr>
        <p:spPr>
          <a:xfrm flipH="1">
            <a:off x="5712557" y="5789911"/>
            <a:ext cx="247239" cy="195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7367652" y="5782175"/>
            <a:ext cx="151711" cy="233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8676226" y="6173283"/>
            <a:ext cx="510835" cy="2256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8368354" y="6398890"/>
            <a:ext cx="125077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47" idx="2"/>
          </p:cNvCxnSpPr>
          <p:nvPr/>
        </p:nvCxnSpPr>
        <p:spPr>
          <a:xfrm flipV="1">
            <a:off x="8931644" y="5867966"/>
            <a:ext cx="0" cy="5309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766905" y="5775601"/>
                <a:ext cx="1070472" cy="394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упр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6905" y="5775601"/>
                <a:ext cx="1070472" cy="394852"/>
              </a:xfrm>
              <a:prstGeom prst="rect">
                <a:avLst/>
              </a:prstGeom>
              <a:blipFill>
                <a:blip r:embed="rId6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328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0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4" name="TextBox 3"/>
          <p:cNvSpPr txBox="1"/>
          <p:nvPr/>
        </p:nvSpPr>
        <p:spPr>
          <a:xfrm>
            <a:off x="1702760" y="420349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Вертикальный свиток 43"/>
          <p:cNvSpPr/>
          <p:nvPr/>
        </p:nvSpPr>
        <p:spPr>
          <a:xfrm>
            <a:off x="4913894" y="236161"/>
            <a:ext cx="4981433" cy="6356368"/>
          </a:xfrm>
          <a:prstGeom prst="verticalScroll">
            <a:avLst>
              <a:gd name="adj" fmla="val 35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22" name="TextBox 21"/>
          <p:cNvSpPr txBox="1"/>
          <p:nvPr/>
        </p:nvSpPr>
        <p:spPr>
          <a:xfrm>
            <a:off x="5079325" y="534133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37599" y="422064"/>
            <a:ext cx="1575912" cy="403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202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endParaRPr lang="ru-RU" sz="202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65431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4095" y="874336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97872" y="975676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Явление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тяготения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Сила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тяжести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49716" y="964436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Связь между силой тяжести и массой тела. Вес тела.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6024" y="1454354"/>
            <a:ext cx="4748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СИЛА ТЯЖЕСТИ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–сила, с которой Земля притягивает предметы.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7872" y="3526661"/>
            <a:ext cx="2369186" cy="27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 ТЯЖЕСТИ ЗАВИСИТ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17544" y="2516457"/>
                <a:ext cx="4006272" cy="95410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ru-R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тяж</m:t>
                          </m:r>
                        </m:sub>
                      </m:sSub>
                      <m:r>
                        <a:rPr lang="ru-R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𝑚𝑔</m:t>
                      </m:r>
                    </m:oMath>
                  </m:oMathPara>
                </a14:m>
                <a:endParaRPr lang="en-US" sz="2000" b="0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2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ru-RU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тяж</m:t>
                        </m:r>
                      </m:sub>
                    </m:sSub>
                  </m:oMath>
                </a14:m>
                <a:r>
                  <a:rPr lang="ru-RU" sz="1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-сила тяжести, Н</a:t>
                </a:r>
              </a:p>
              <a:p>
                <a:r>
                  <a:rPr lang="en-US" sz="1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m-</a:t>
                </a:r>
                <a:r>
                  <a:rPr lang="ru-RU" sz="1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масса, кг</a:t>
                </a: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ru-RU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ускорение свободного падения, Н/кг</a:t>
                </a:r>
                <a:endParaRPr lang="ru-RU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544" y="2516457"/>
                <a:ext cx="4006272" cy="954107"/>
              </a:xfrm>
              <a:prstGeom prst="rect">
                <a:avLst/>
              </a:prstGeom>
              <a:blipFill>
                <a:blip r:embed="rId2"/>
                <a:stretch>
                  <a:fillRect b="-448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97872" y="2099123"/>
                <a:ext cx="1348354" cy="318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=9,83 </m:t>
                      </m:r>
                      <m:f>
                        <m:fPr>
                          <m:type m:val="skw"/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м</m:t>
                          </m:r>
                        </m:num>
                        <m:den>
                          <m:sSup>
                            <m:sSup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ru-RU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с</m:t>
                              </m:r>
                            </m:e>
                            <m:sup>
                              <m:r>
                                <a:rPr lang="ru-RU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72" y="2099123"/>
                <a:ext cx="1348354" cy="318100"/>
              </a:xfrm>
              <a:prstGeom prst="rect">
                <a:avLst/>
              </a:prstGeom>
              <a:blipFill>
                <a:blip r:embed="rId3"/>
                <a:stretch>
                  <a:fillRect t="-107547" r="-18100" b="-16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772324" y="2096667"/>
                <a:ext cx="1348354" cy="318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=9,80 </m:t>
                      </m:r>
                      <m:f>
                        <m:fPr>
                          <m:type m:val="skw"/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м</m:t>
                          </m:r>
                        </m:num>
                        <m:den>
                          <m:sSup>
                            <m:sSup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ru-RU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с</m:t>
                              </m:r>
                            </m:e>
                            <m:sup>
                              <m:r>
                                <a:rPr lang="ru-RU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324" y="2096667"/>
                <a:ext cx="1348354" cy="318100"/>
              </a:xfrm>
              <a:prstGeom prst="rect">
                <a:avLst/>
              </a:prstGeom>
              <a:blipFill>
                <a:blip r:embed="rId4"/>
                <a:stretch>
                  <a:fillRect t="-109615" r="-18100" b="-1692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339732" y="2109406"/>
                <a:ext cx="1348354" cy="318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=9,78</m:t>
                      </m:r>
                      <m:f>
                        <m:fPr>
                          <m:type m:val="skw"/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м</m:t>
                          </m:r>
                        </m:num>
                        <m:den>
                          <m:sSup>
                            <m:sSup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ru-RU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с</m:t>
                              </m:r>
                            </m:e>
                            <m:sup>
                              <m:r>
                                <a:rPr lang="ru-RU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732" y="2109406"/>
                <a:ext cx="1348354" cy="318100"/>
              </a:xfrm>
              <a:prstGeom prst="rect">
                <a:avLst/>
              </a:prstGeom>
              <a:blipFill>
                <a:blip r:embed="rId5"/>
                <a:stretch>
                  <a:fillRect t="-109615" r="-17195" b="-1692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380743" y="3771910"/>
            <a:ext cx="24124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Географической широты;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Земли;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Пород земной коры;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Высоты над землей.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88204" y="4682265"/>
                <a:ext cx="3648460" cy="46166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=9,78</m:t>
                    </m:r>
                    <m:f>
                      <m:fPr>
                        <m:type m:val="skw"/>
                        <m:ctrlP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Н</m:t>
                        </m:r>
                      </m:num>
                      <m:den>
                        <m:r>
                          <a:rPr lang="ru-RU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кг</m:t>
                        </m:r>
                      </m:den>
                    </m:f>
                  </m:oMath>
                </a14:m>
                <a:r>
                  <a:rPr lang="ru-RU" sz="1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-  на тело массой 1 кг действует сила </a:t>
                </a:r>
              </a:p>
              <a:p>
                <a:pPr algn="ctr"/>
                <a:r>
                  <a:rPr lang="ru-RU" sz="1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тяжести 9,8 Н.</a:t>
                </a:r>
                <a:endParaRPr lang="ru-RU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204" y="4682265"/>
                <a:ext cx="3648460" cy="461665"/>
              </a:xfrm>
              <a:prstGeom prst="rect">
                <a:avLst/>
              </a:prstGeom>
              <a:blipFill>
                <a:blip r:embed="rId6"/>
                <a:stretch>
                  <a:fillRect t="-53846" b="-448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297872" y="1848360"/>
            <a:ext cx="1308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полюсе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43588" y="1861405"/>
            <a:ext cx="1308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экваторе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66578" y="1861405"/>
            <a:ext cx="1308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широтах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338058" y="2300281"/>
                <a:ext cx="4134438" cy="95410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ru-R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𝑚𝑔</m:t>
                      </m:r>
                    </m:oMath>
                  </m:oMathPara>
                </a14:m>
                <a:endParaRPr lang="en-US" sz="2000" b="0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ru-RU" sz="1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-вес тела, Н</a:t>
                </a:r>
              </a:p>
              <a:p>
                <a:r>
                  <a:rPr lang="en-US" sz="1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m-</a:t>
                </a:r>
                <a:r>
                  <a:rPr lang="ru-RU" sz="1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масса, кг</a:t>
                </a: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ru-RU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ускорение свободного падения, Н/кг</a:t>
                </a:r>
                <a:endParaRPr lang="ru-RU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8058" y="2300281"/>
                <a:ext cx="4134438" cy="954107"/>
              </a:xfrm>
              <a:prstGeom prst="rect">
                <a:avLst/>
              </a:prstGeom>
              <a:blipFill>
                <a:blip r:embed="rId7"/>
                <a:stretch>
                  <a:fillRect l="-147" b="-382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172645" y="3320170"/>
                <a:ext cx="2746876" cy="30078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=9,8</m:t>
                      </m:r>
                      <m:f>
                        <m:fPr>
                          <m:type m:val="skw"/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Н</m:t>
                          </m:r>
                        </m:num>
                        <m:den>
                          <m:r>
                            <a:rPr lang="ru-RU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кг</m:t>
                          </m:r>
                        </m:den>
                      </m:f>
                      <m:r>
                        <a:rPr lang="ru-RU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≈10 Н/кг</m:t>
                      </m:r>
                    </m:oMath>
                  </m:oMathPara>
                </a14:m>
                <a:endParaRPr lang="ru-RU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645" y="3320170"/>
                <a:ext cx="2746876" cy="300788"/>
              </a:xfrm>
              <a:prstGeom prst="rect">
                <a:avLst/>
              </a:prstGeom>
              <a:blipFill>
                <a:blip r:embed="rId8"/>
                <a:stretch>
                  <a:fillRect t="-111765" b="-1745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774006" y="1513891"/>
                <a:ext cx="543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ru-RU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тяж</m:t>
                          </m:r>
                        </m:sub>
                      </m:sSub>
                      <m:r>
                        <a:rPr lang="ru-RU" sz="12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ru-RU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4006" y="1513891"/>
                <a:ext cx="543226" cy="184666"/>
              </a:xfrm>
              <a:prstGeom prst="rect">
                <a:avLst/>
              </a:prstGeom>
              <a:blipFill>
                <a:blip r:embed="rId9"/>
                <a:stretch>
                  <a:fillRect l="-6742" r="-4494" b="-96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5015946" y="1470735"/>
            <a:ext cx="39035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Сила тяжести прямо пропорциональна массе тела.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76492" y="1830339"/>
            <a:ext cx="4266489" cy="4616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 ТЕЛА-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сила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которой тело действует на опору или подвес.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58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625</TotalTime>
  <Words>4006</Words>
  <Application>Microsoft Office PowerPoint</Application>
  <PresentationFormat>Лист A4 (210x297 мм)</PresentationFormat>
  <Paragraphs>764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admin</cp:lastModifiedBy>
  <cp:revision>85</cp:revision>
  <dcterms:created xsi:type="dcterms:W3CDTF">2024-08-09T17:50:25Z</dcterms:created>
  <dcterms:modified xsi:type="dcterms:W3CDTF">2025-01-11T21:45:10Z</dcterms:modified>
</cp:coreProperties>
</file>