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8" r:id="rId2"/>
    <p:sldId id="262" r:id="rId3"/>
    <p:sldId id="272" r:id="rId4"/>
    <p:sldId id="263" r:id="rId5"/>
    <p:sldId id="264" r:id="rId6"/>
    <p:sldId id="265" r:id="rId7"/>
    <p:sldId id="276" r:id="rId8"/>
    <p:sldId id="267" r:id="rId9"/>
    <p:sldId id="268" r:id="rId10"/>
    <p:sldId id="269" r:id="rId11"/>
    <p:sldId id="270" r:id="rId12"/>
    <p:sldId id="273" r:id="rId13"/>
    <p:sldId id="271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8" autoAdjust="0"/>
    <p:restoredTop sz="94660"/>
  </p:normalViewPr>
  <p:slideViewPr>
    <p:cSldViewPr>
      <p:cViewPr>
        <p:scale>
          <a:sx n="70" d="100"/>
          <a:sy n="70" d="100"/>
        </p:scale>
        <p:origin x="-15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"С каким текстом интересней работать?"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Лист1!$A$2:$A$3</c:f>
              <c:strCache>
                <c:ptCount val="2"/>
                <c:pt idx="0">
                  <c:v>текст с учебника</c:v>
                </c:pt>
                <c:pt idx="1">
                  <c:v>самостоятельеый текст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«Формирование </a:t>
            </a:r>
            <a:r>
              <a:rPr lang="ru-RU" sz="5400" dirty="0"/>
              <a:t>читательской грамотности через прием работы со смешанным </a:t>
            </a:r>
            <a:r>
              <a:rPr lang="ru-RU" sz="5400" dirty="0" smtClean="0"/>
              <a:t>текстом»</a:t>
            </a:r>
            <a:endParaRPr lang="ru-RU" sz="5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Мастер -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06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Что? Где? Когда?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992267"/>
              </p:ext>
            </p:extLst>
          </p:nvPr>
        </p:nvGraphicFramePr>
        <p:xfrm>
          <a:off x="467544" y="1556792"/>
          <a:ext cx="7992889" cy="4680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2389"/>
                <a:gridCol w="2738951"/>
                <a:gridCol w="2911549"/>
              </a:tblGrid>
              <a:tr h="1861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tx1"/>
                          </a:solidFill>
                          <a:effectLst/>
                        </a:rPr>
                        <a:t>«Что?»</a:t>
                      </a:r>
                      <a:endParaRPr lang="ru-RU" sz="4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tx1"/>
                          </a:solidFill>
                          <a:effectLst/>
                        </a:rPr>
                        <a:t>«Где?»</a:t>
                      </a:r>
                      <a:endParaRPr lang="ru-RU" sz="4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tx1"/>
                          </a:solidFill>
                          <a:effectLst/>
                        </a:rPr>
                        <a:t>«Когда?»</a:t>
                      </a:r>
                      <a:endParaRPr lang="ru-RU" sz="4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5000"/>
                      </a:srgbClr>
                    </a:solidFill>
                  </a:tcPr>
                </a:tc>
              </a:tr>
              <a:tr h="2819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4400" dirty="0" smtClean="0">
                          <a:solidFill>
                            <a:schemeClr val="tx1"/>
                          </a:solidFill>
                          <a:effectLst/>
                        </a:rPr>
                        <a:t>_______</a:t>
                      </a:r>
                      <a:endParaRPr lang="ru-RU" sz="4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 smtClean="0">
                          <a:solidFill>
                            <a:schemeClr val="tx1"/>
                          </a:solidFill>
                          <a:effectLst/>
                        </a:rPr>
                        <a:t>_</a:t>
                      </a:r>
                      <a:r>
                        <a:rPr lang="ru-RU" sz="4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_ _ _ _ _</a:t>
                      </a:r>
                      <a:endParaRPr lang="ru-RU" sz="4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 smtClean="0">
                          <a:solidFill>
                            <a:schemeClr val="tx1"/>
                          </a:solidFill>
                          <a:effectLst/>
                        </a:rPr>
                        <a:t>-.-.-.-.-.-.-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5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00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662404"/>
              </p:ext>
            </p:extLst>
          </p:nvPr>
        </p:nvGraphicFramePr>
        <p:xfrm>
          <a:off x="251519" y="1628800"/>
          <a:ext cx="8640961" cy="4047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8341"/>
                <a:gridCol w="1301210"/>
                <a:gridCol w="1882938"/>
                <a:gridCol w="1346342"/>
                <a:gridCol w="1406742"/>
                <a:gridCol w="1495388"/>
              </a:tblGrid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«+»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«-»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«Что?»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«Где?»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«Когда?»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7000"/>
                      </a:srgbClr>
                    </a:solidFill>
                  </a:tcPr>
                </a:tc>
              </a:tr>
              <a:tr h="3039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Уже знаю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Новое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Противоречит моим знаниям (не понимаю)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---------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- - - - - -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-.-.-.-.-.-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>
                        <a:alpha val="47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68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Практическая часть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Цель: научиться составлять задания к тексту, направленные на формирование конкретных умений по читательской грамотности.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tx1"/>
                </a:solidFill>
              </a:rPr>
              <a:t>Инструкция по выполнению работы</a:t>
            </a:r>
            <a:endParaRPr lang="ru-RU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Изучите предложенный </a:t>
            </a:r>
            <a:r>
              <a:rPr lang="ru-RU" dirty="0" smtClean="0">
                <a:solidFill>
                  <a:schemeClr val="tx1"/>
                </a:solidFill>
              </a:rPr>
              <a:t>текст, используя приемы и обозначения</a:t>
            </a:r>
            <a:r>
              <a:rPr lang="ru-RU" dirty="0">
                <a:solidFill>
                  <a:schemeClr val="tx1"/>
                </a:solidFill>
              </a:rPr>
              <a:t>, которые даны в </a:t>
            </a:r>
            <a:r>
              <a:rPr lang="ru-RU" dirty="0" smtClean="0">
                <a:solidFill>
                  <a:schemeClr val="tx1"/>
                </a:solidFill>
              </a:rPr>
              <a:t>таблице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Составьте задания / вопросы, направленные на развитие читательской грамотности. Количество заданий – 3.  Для каждого педагога, участвующего в мастер – классе. При составлении заданий ориентируйтесь на перечень читательских умений (см. Приложение).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65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19472"/>
          </a:xfrm>
        </p:spPr>
        <p:txBody>
          <a:bodyPr/>
          <a:lstStyle/>
          <a:p>
            <a:r>
              <a:rPr lang="ru-RU" sz="4400" dirty="0">
                <a:effectLst/>
              </a:rPr>
              <a:t>Практическая часть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904656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Важно</a:t>
            </a:r>
            <a:r>
              <a:rPr lang="ru-RU" sz="2800" b="1" dirty="0">
                <a:solidFill>
                  <a:schemeClr val="tx1"/>
                </a:solidFill>
              </a:rPr>
              <a:t>!</a:t>
            </a:r>
            <a:endParaRPr lang="ru-RU" sz="2800" dirty="0">
              <a:solidFill>
                <a:schemeClr val="tx1"/>
              </a:solidFill>
            </a:endParaRPr>
          </a:p>
          <a:p>
            <a:pPr lvl="0"/>
            <a:r>
              <a:rPr lang="ru-RU" sz="2800" dirty="0">
                <a:solidFill>
                  <a:schemeClr val="tx1"/>
                </a:solidFill>
              </a:rPr>
              <a:t>По первому блоку умений «Находить и извлекать информацию» должно быть составлено 1 задание / вопрос; </a:t>
            </a:r>
          </a:p>
          <a:p>
            <a:pPr lvl="0"/>
            <a:r>
              <a:rPr lang="ru-RU" sz="2800" dirty="0">
                <a:solidFill>
                  <a:schemeClr val="tx1"/>
                </a:solidFill>
              </a:rPr>
              <a:t>По второму блоку умений «Интегрировать и интерпретировать информацию» - 1 задание / вопрос;</a:t>
            </a:r>
          </a:p>
          <a:p>
            <a:pPr lvl="0"/>
            <a:r>
              <a:rPr lang="ru-RU" sz="2800" dirty="0">
                <a:solidFill>
                  <a:schemeClr val="tx1"/>
                </a:solidFill>
              </a:rPr>
              <a:t>По третьему блоку умений  «Осмысливать и оценивать содержание и форму текста» - 1 задание / вопрос.</a:t>
            </a:r>
          </a:p>
          <a:p>
            <a:pPr lvl="0"/>
            <a:r>
              <a:rPr lang="ru-RU" sz="2800" dirty="0">
                <a:solidFill>
                  <a:schemeClr val="tx1"/>
                </a:solidFill>
              </a:rPr>
              <a:t>Обязательно должны быть следующие типы заданий:</a:t>
            </a:r>
          </a:p>
          <a:p>
            <a:r>
              <a:rPr lang="ru-RU" sz="2800" dirty="0">
                <a:solidFill>
                  <a:schemeClr val="tx1"/>
                </a:solidFill>
              </a:rPr>
              <a:t> - выбор всех правильных/ неправильных ответов; </a:t>
            </a:r>
          </a:p>
          <a:p>
            <a:r>
              <a:rPr lang="ru-RU" sz="2800" dirty="0">
                <a:solidFill>
                  <a:schemeClr val="tx1"/>
                </a:solidFill>
              </a:rPr>
              <a:t>- задания на сопоставления, определения последовательности;</a:t>
            </a:r>
          </a:p>
          <a:p>
            <a:r>
              <a:rPr lang="ru-RU" sz="2800" dirty="0">
                <a:solidFill>
                  <a:schemeClr val="tx1"/>
                </a:solidFill>
              </a:rPr>
              <a:t>- задания с развернутым ответом.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906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91480"/>
          </a:xfrm>
        </p:spPr>
        <p:txBody>
          <a:bodyPr/>
          <a:lstStyle/>
          <a:p>
            <a:r>
              <a:rPr lang="ru-RU" sz="4000" dirty="0" smtClean="0"/>
              <a:t>Алгоритм практической работы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8863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Изучить пример-практикум (индивидуальная работа или в парах);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Изучить смешанный текст, используя приемы овладения текстом «</a:t>
            </a:r>
            <a:r>
              <a:rPr lang="ru-RU" sz="2800" dirty="0" err="1" smtClean="0">
                <a:solidFill>
                  <a:schemeClr val="tx1"/>
                </a:solidFill>
              </a:rPr>
              <a:t>Инсерт</a:t>
            </a:r>
            <a:r>
              <a:rPr lang="ru-RU" sz="2800" dirty="0" smtClean="0">
                <a:solidFill>
                  <a:schemeClr val="tx1"/>
                </a:solidFill>
              </a:rPr>
              <a:t>» и «Что? Где? Когда?» (таблица обозначений - в инструкции);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Разработать вопросы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ru-RU" sz="2800" dirty="0" smtClean="0">
                <a:solidFill>
                  <a:schemeClr val="tx1"/>
                </a:solidFill>
              </a:rPr>
              <a:t>задания, используя инструкцию;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Обсудить, проверить  в паре составленные вопросы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ru-RU" sz="2800" dirty="0" smtClean="0">
                <a:solidFill>
                  <a:schemeClr val="tx1"/>
                </a:solidFill>
              </a:rPr>
              <a:t>задания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на формирование соответствующих  умений(смотри приложение 1). 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45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600" dirty="0" smtClean="0">
                <a:solidFill>
                  <a:schemeClr val="tx1"/>
                </a:solidFill>
              </a:rPr>
              <a:t>Какие трудности возникли во время работы?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dirty="0" smtClean="0">
                <a:solidFill>
                  <a:schemeClr val="tx1"/>
                </a:solidFill>
              </a:rPr>
              <a:t>Были ли ошибки? Какие?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dirty="0" smtClean="0">
                <a:solidFill>
                  <a:schemeClr val="tx1"/>
                </a:solidFill>
              </a:rPr>
              <a:t>Использовали бы в практике отработанные приемы? Какие? 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79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600200"/>
          </a:xfrm>
        </p:spPr>
        <p:txBody>
          <a:bodyPr/>
          <a:lstStyle/>
          <a:p>
            <a:pPr algn="r"/>
            <a:r>
              <a:rPr lang="ru-RU" sz="3200" dirty="0" smtClean="0">
                <a:effectLst/>
              </a:rPr>
              <a:t>«Неграмотным </a:t>
            </a:r>
            <a:r>
              <a:rPr lang="ru-RU" sz="3200" dirty="0">
                <a:effectLst/>
              </a:rPr>
              <a:t>человеком завтрашнего дня будет не тот, кто не умеет читать,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effectLst/>
              </a:rPr>
              <a:t>а тот, кто не научился при этом </a:t>
            </a:r>
            <a:r>
              <a:rPr lang="ru-RU" sz="3200" dirty="0" smtClean="0">
                <a:effectLst/>
              </a:rPr>
              <a:t>учиться»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err="1" smtClean="0">
                <a:effectLst/>
              </a:rPr>
              <a:t>Элвин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err="1" smtClean="0">
                <a:effectLst/>
              </a:rPr>
              <a:t>Тоффлер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9234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6002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Ход </a:t>
            </a:r>
            <a:r>
              <a:rPr lang="ru-RU" dirty="0">
                <a:solidFill>
                  <a:schemeClr val="tx1"/>
                </a:solidFill>
              </a:rPr>
              <a:t>мастер – класса: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1</a:t>
            </a:r>
            <a:r>
              <a:rPr lang="ru-RU" sz="3200" dirty="0">
                <a:solidFill>
                  <a:schemeClr val="tx1"/>
                </a:solidFill>
              </a:rPr>
              <a:t>. Теоритическая </a:t>
            </a:r>
            <a:r>
              <a:rPr lang="ru-RU" sz="3200" dirty="0" smtClean="0">
                <a:solidFill>
                  <a:schemeClr val="tx1"/>
                </a:solidFill>
              </a:rPr>
              <a:t>часть;</a:t>
            </a:r>
            <a:endParaRPr lang="ru-RU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2</a:t>
            </a:r>
            <a:r>
              <a:rPr lang="ru-RU" sz="3200" dirty="0" smtClean="0">
                <a:solidFill>
                  <a:schemeClr val="tx1"/>
                </a:solidFill>
              </a:rPr>
              <a:t>. </a:t>
            </a:r>
            <a:r>
              <a:rPr lang="ru-RU" sz="3200" dirty="0">
                <a:solidFill>
                  <a:schemeClr val="tx1"/>
                </a:solidFill>
              </a:rPr>
              <a:t>Инструктаж;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3</a:t>
            </a:r>
            <a:r>
              <a:rPr lang="ru-RU" sz="3200" dirty="0" smtClean="0">
                <a:solidFill>
                  <a:schemeClr val="tx1"/>
                </a:solidFill>
              </a:rPr>
              <a:t>. </a:t>
            </a:r>
            <a:r>
              <a:rPr lang="ru-RU" sz="3200" dirty="0">
                <a:solidFill>
                  <a:schemeClr val="tx1"/>
                </a:solidFill>
              </a:rPr>
              <a:t>Практическая часть;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4</a:t>
            </a:r>
            <a:r>
              <a:rPr lang="ru-RU" sz="3200" dirty="0" smtClean="0">
                <a:solidFill>
                  <a:schemeClr val="tx1"/>
                </a:solidFill>
              </a:rPr>
              <a:t>. Работа в парах по отработке практической части;</a:t>
            </a:r>
            <a:endParaRPr lang="ru-RU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5</a:t>
            </a:r>
            <a:r>
              <a:rPr lang="ru-RU" sz="3200" dirty="0" smtClean="0">
                <a:solidFill>
                  <a:schemeClr val="tx1"/>
                </a:solidFill>
              </a:rPr>
              <a:t>. </a:t>
            </a:r>
            <a:r>
              <a:rPr lang="ru-RU" sz="3200" dirty="0">
                <a:solidFill>
                  <a:schemeClr val="tx1"/>
                </a:solidFill>
              </a:rPr>
              <a:t>Обсуждение и подведение итогов.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77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600200"/>
          </a:xfrm>
        </p:spPr>
        <p:txBody>
          <a:bodyPr/>
          <a:lstStyle/>
          <a:p>
            <a:r>
              <a:rPr lang="ru-RU" sz="4000" dirty="0" smtClean="0"/>
              <a:t>Трудности, с которыми сталкиваются учащиеся при работе с текстом: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</a:rPr>
              <a:t>Сопоставлять;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</a:rPr>
              <a:t>Соотносить;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</a:rPr>
              <a:t>Искать;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</a:rPr>
              <a:t>Конкретизировать</a:t>
            </a:r>
            <a:r>
              <a:rPr lang="ru-RU" sz="3200" dirty="0">
                <a:solidFill>
                  <a:schemeClr val="tx1"/>
                </a:solidFill>
              </a:rPr>
              <a:t>;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</a:rPr>
              <a:t>Прогнозировать;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</a:rPr>
              <a:t>Анализировать.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7837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835496"/>
          </a:xfrm>
        </p:spPr>
        <p:txBody>
          <a:bodyPr/>
          <a:lstStyle/>
          <a:p>
            <a:r>
              <a:rPr lang="ru-RU" sz="4800" dirty="0" smtClean="0"/>
              <a:t>Причины трудности: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4525963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3000" dirty="0">
                <a:solidFill>
                  <a:schemeClr val="tx1"/>
                </a:solidFill>
              </a:rPr>
              <a:t>О</a:t>
            </a:r>
            <a:r>
              <a:rPr lang="ru-RU" sz="3000" dirty="0" smtClean="0">
                <a:solidFill>
                  <a:schemeClr val="tx1"/>
                </a:solidFill>
              </a:rPr>
              <a:t>бучающимся сложно понять прочитанное;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000" dirty="0" smtClean="0">
                <a:solidFill>
                  <a:schemeClr val="tx1"/>
                </a:solidFill>
              </a:rPr>
              <a:t>Недостаточная мотивация.</a:t>
            </a:r>
          </a:p>
          <a:p>
            <a:pPr marL="457200" indent="-457200" algn="just">
              <a:buFont typeface="+mj-lt"/>
              <a:buAutoNum type="arabicPeriod"/>
            </a:pPr>
            <a:endParaRPr lang="ru-RU" sz="300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3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3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sz="300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3000" dirty="0">
                <a:solidFill>
                  <a:schemeClr val="tx1"/>
                </a:solidFill>
              </a:rPr>
              <a:t>Н</a:t>
            </a:r>
            <a:r>
              <a:rPr lang="ru-RU" sz="3000" dirty="0" smtClean="0">
                <a:solidFill>
                  <a:schemeClr val="tx1"/>
                </a:solidFill>
              </a:rPr>
              <a:t>аучить </a:t>
            </a:r>
            <a:r>
              <a:rPr lang="ru-RU" sz="3000" dirty="0">
                <a:solidFill>
                  <a:schemeClr val="tx1"/>
                </a:solidFill>
              </a:rPr>
              <a:t>обучающихся работать с </a:t>
            </a:r>
            <a:r>
              <a:rPr lang="ru-RU" sz="3000" dirty="0" smtClean="0">
                <a:solidFill>
                  <a:schemeClr val="tx1"/>
                </a:solidFill>
              </a:rPr>
              <a:t>текстом;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000" dirty="0">
                <a:solidFill>
                  <a:schemeClr val="tx1"/>
                </a:solidFill>
              </a:rPr>
              <a:t>З</a:t>
            </a:r>
            <a:r>
              <a:rPr lang="ru-RU" sz="3000" dirty="0" smtClean="0">
                <a:solidFill>
                  <a:schemeClr val="tx1"/>
                </a:solidFill>
              </a:rPr>
              <a:t>аинтересовать </a:t>
            </a:r>
            <a:r>
              <a:rPr lang="ru-RU" sz="3000" dirty="0">
                <a:solidFill>
                  <a:schemeClr val="tx1"/>
                </a:solidFill>
              </a:rPr>
              <a:t>их в изучении информации.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236490" y="2672941"/>
            <a:ext cx="4788346" cy="1188318"/>
          </a:xfrm>
          <a:prstGeom prst="downArrow">
            <a:avLst>
              <a:gd name="adj1" fmla="val 50000"/>
              <a:gd name="adj2" fmla="val 54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Задачи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06048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Этапы работы с текстом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3200" b="1" dirty="0">
                <a:solidFill>
                  <a:schemeClr val="tx1"/>
                </a:solidFill>
              </a:rPr>
              <a:t>Работа с текстом до </a:t>
            </a:r>
            <a:r>
              <a:rPr lang="ru-RU" sz="3200" b="1" dirty="0" smtClean="0">
                <a:solidFill>
                  <a:schemeClr val="tx1"/>
                </a:solidFill>
              </a:rPr>
              <a:t>чтения</a:t>
            </a:r>
            <a:r>
              <a:rPr lang="ru-RU" sz="3200" b="1" dirty="0">
                <a:solidFill>
                  <a:schemeClr val="tx1"/>
                </a:solidFill>
              </a:rPr>
              <a:t>;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3200" b="1" dirty="0">
                <a:solidFill>
                  <a:schemeClr val="tx1"/>
                </a:solidFill>
              </a:rPr>
              <a:t>Работа с текстом во время чтения</a:t>
            </a:r>
            <a:r>
              <a:rPr lang="ru-RU" sz="3200" b="1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b="1" dirty="0">
                <a:solidFill>
                  <a:schemeClr val="tx1"/>
                </a:solidFill>
              </a:rPr>
              <a:t>Работа с текстом после </a:t>
            </a:r>
            <a:r>
              <a:rPr lang="ru-RU" sz="3200" b="1" dirty="0" smtClean="0">
                <a:solidFill>
                  <a:schemeClr val="tx1"/>
                </a:solidFill>
              </a:rPr>
              <a:t>чтения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51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Опрос учащихся</a:t>
            </a:r>
            <a:endParaRPr lang="ru-RU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8291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268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Критерии мотивации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Текст - </a:t>
            </a:r>
            <a:r>
              <a:rPr lang="ru-RU" sz="3600" i="1" dirty="0" smtClean="0">
                <a:solidFill>
                  <a:schemeClr val="tx1"/>
                </a:solidFill>
              </a:rPr>
              <a:t> самостоятельный объект познания;</a:t>
            </a:r>
          </a:p>
          <a:p>
            <a:r>
              <a:rPr lang="ru-RU" sz="3600" i="1" dirty="0" smtClean="0">
                <a:solidFill>
                  <a:schemeClr val="tx1"/>
                </a:solidFill>
              </a:rPr>
              <a:t>Разнообразие приемов работы с текстом.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4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80120"/>
          </a:xfrm>
        </p:spPr>
        <p:txBody>
          <a:bodyPr/>
          <a:lstStyle/>
          <a:p>
            <a:r>
              <a:rPr lang="ru-RU" i="1" dirty="0">
                <a:effectLst/>
              </a:rPr>
              <a:t/>
            </a:r>
            <a:br>
              <a:rPr lang="ru-RU" i="1" dirty="0">
                <a:effectLst/>
              </a:rPr>
            </a:br>
            <a:r>
              <a:rPr lang="ru-RU" i="1" dirty="0" smtClean="0">
                <a:effectLst/>
              </a:rPr>
              <a:t/>
            </a:r>
            <a:br>
              <a:rPr lang="ru-RU" i="1" dirty="0" smtClean="0">
                <a:effectLst/>
              </a:rPr>
            </a:br>
            <a:r>
              <a:rPr lang="ru-RU" i="1" dirty="0">
                <a:effectLst/>
              </a:rPr>
              <a:t/>
            </a:r>
            <a:br>
              <a:rPr lang="ru-RU" i="1" dirty="0">
                <a:effectLst/>
              </a:rPr>
            </a:br>
            <a:r>
              <a:rPr lang="ru-RU" i="1" dirty="0" smtClean="0">
                <a:effectLst/>
              </a:rPr>
              <a:t/>
            </a:r>
            <a:br>
              <a:rPr lang="ru-RU" i="1" dirty="0" smtClean="0">
                <a:effectLst/>
              </a:rPr>
            </a:br>
            <a:r>
              <a:rPr lang="ru-RU" i="1" dirty="0">
                <a:effectLst/>
              </a:rPr>
              <a:t/>
            </a:r>
            <a:br>
              <a:rPr lang="ru-RU" i="1" dirty="0">
                <a:effectLst/>
              </a:rPr>
            </a:br>
            <a:r>
              <a:rPr lang="ru-RU" i="1" dirty="0" smtClean="0">
                <a:effectLst/>
              </a:rPr>
              <a:t/>
            </a:r>
            <a:br>
              <a:rPr lang="ru-RU" i="1" dirty="0" smtClean="0">
                <a:effectLst/>
              </a:rPr>
            </a:br>
            <a:r>
              <a:rPr lang="ru-RU" i="1" dirty="0">
                <a:effectLst/>
              </a:rPr>
              <a:t/>
            </a:r>
            <a:br>
              <a:rPr lang="ru-RU" i="1" dirty="0">
                <a:effectLst/>
              </a:rPr>
            </a:br>
            <a:r>
              <a:rPr lang="ru-RU" i="1" dirty="0" smtClean="0">
                <a:effectLst/>
              </a:rPr>
              <a:t>ИНСЕРТ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57403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    Во </a:t>
            </a:r>
            <a:r>
              <a:rPr lang="ru-RU" sz="2800" dirty="0">
                <a:solidFill>
                  <a:schemeClr val="tx1"/>
                </a:solidFill>
              </a:rPr>
              <a:t>время чтения текста необходимо попросить обучающихся делать на полях пометки, а после прочтения текста, заполнить таблицу, где значки станут заголовками граф таблицы. В таблицу кратко заносятся сведения из текста.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" </a:t>
            </a:r>
            <a:r>
              <a:rPr lang="ru-RU" sz="2800" dirty="0" smtClean="0">
                <a:solidFill>
                  <a:schemeClr val="tx1"/>
                </a:solidFill>
              </a:rPr>
              <a:t>v " </a:t>
            </a:r>
            <a:r>
              <a:rPr lang="ru-RU" sz="2800" dirty="0">
                <a:solidFill>
                  <a:schemeClr val="tx1"/>
                </a:solidFill>
              </a:rPr>
              <a:t>—  </a:t>
            </a:r>
            <a:r>
              <a:rPr lang="ru-RU" sz="2800" dirty="0" smtClean="0">
                <a:solidFill>
                  <a:schemeClr val="tx1"/>
                </a:solidFill>
              </a:rPr>
              <a:t>поставьте на </a:t>
            </a:r>
            <a:r>
              <a:rPr lang="ru-RU" sz="2800" dirty="0">
                <a:solidFill>
                  <a:schemeClr val="tx1"/>
                </a:solidFill>
              </a:rPr>
              <a:t>полях, если то, что вы читаете, соответствует тому, что вы </a:t>
            </a:r>
            <a:r>
              <a:rPr lang="ru-RU" sz="2800" dirty="0" smtClean="0">
                <a:solidFill>
                  <a:schemeClr val="tx1"/>
                </a:solidFill>
              </a:rPr>
              <a:t>знаете;</a:t>
            </a:r>
            <a:r>
              <a:rPr lang="ru-RU" sz="2800" dirty="0">
                <a:solidFill>
                  <a:schemeClr val="tx1"/>
                </a:solidFill>
              </a:rPr>
              <a:t> </a:t>
            </a:r>
          </a:p>
          <a:p>
            <a:r>
              <a:rPr lang="ru-RU" sz="2800" dirty="0">
                <a:solidFill>
                  <a:schemeClr val="tx1"/>
                </a:solidFill>
              </a:rPr>
              <a:t>" + " — </a:t>
            </a:r>
            <a:r>
              <a:rPr lang="ru-RU" sz="2800" dirty="0" smtClean="0">
                <a:solidFill>
                  <a:schemeClr val="tx1"/>
                </a:solidFill>
              </a:rPr>
              <a:t>поставьте на </a:t>
            </a:r>
            <a:r>
              <a:rPr lang="ru-RU" sz="2800" dirty="0">
                <a:solidFill>
                  <a:schemeClr val="tx1"/>
                </a:solidFill>
              </a:rPr>
              <a:t>полях, если то, что вы читаете, является для вас новым;   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 " -" — поставьте </a:t>
            </a:r>
            <a:r>
              <a:rPr lang="ru-RU" sz="2800" dirty="0" smtClean="0">
                <a:solidFill>
                  <a:schemeClr val="tx1"/>
                </a:solidFill>
              </a:rPr>
              <a:t>на </a:t>
            </a:r>
            <a:r>
              <a:rPr lang="ru-RU" sz="2800" dirty="0">
                <a:solidFill>
                  <a:schemeClr val="tx1"/>
                </a:solidFill>
              </a:rPr>
              <a:t>полях, если то, что вы читаете, противоречит тому, что вы уже </a:t>
            </a:r>
            <a:r>
              <a:rPr lang="ru-RU" sz="2800" dirty="0" smtClean="0">
                <a:solidFill>
                  <a:schemeClr val="tx1"/>
                </a:solidFill>
              </a:rPr>
              <a:t>знали</a:t>
            </a:r>
            <a:r>
              <a:rPr lang="ru-RU" sz="2800" dirty="0">
                <a:solidFill>
                  <a:schemeClr val="tx1"/>
                </a:solidFill>
              </a:rPr>
              <a:t>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3754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1076</TotalTime>
  <Words>484</Words>
  <Application>Microsoft Office PowerPoint</Application>
  <PresentationFormat>Экран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Исполнительная</vt:lpstr>
      <vt:lpstr>«Формирование читательской грамотности через прием работы со смешанным текстом»</vt:lpstr>
      <vt:lpstr>«Неграмотным человеком завтрашнего дня будет не тот, кто не умеет читать, а тот, кто не научился при этом учиться» Элвин Тоффлер</vt:lpstr>
      <vt:lpstr>    Ход мастер – класса: </vt:lpstr>
      <vt:lpstr>Трудности, с которыми сталкиваются учащиеся при работе с текстом:</vt:lpstr>
      <vt:lpstr>Причины трудности:</vt:lpstr>
      <vt:lpstr>Этапы работы с текстом</vt:lpstr>
      <vt:lpstr>Опрос учащихся</vt:lpstr>
      <vt:lpstr>Критерии мотивации</vt:lpstr>
      <vt:lpstr>       ИНСЕРТ </vt:lpstr>
      <vt:lpstr>Что? Где? Когда?</vt:lpstr>
      <vt:lpstr>Презентация PowerPoint</vt:lpstr>
      <vt:lpstr>Практическая часть</vt:lpstr>
      <vt:lpstr>Практическая часть</vt:lpstr>
      <vt:lpstr>Алгоритм практической работы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Olya</cp:lastModifiedBy>
  <cp:revision>54</cp:revision>
  <dcterms:created xsi:type="dcterms:W3CDTF">2022-02-03T09:57:38Z</dcterms:created>
  <dcterms:modified xsi:type="dcterms:W3CDTF">2022-04-25T06:54:29Z</dcterms:modified>
</cp:coreProperties>
</file>