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6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676401"/>
            <a:ext cx="8915399" cy="2057400"/>
          </a:xfrm>
        </p:spPr>
        <p:txBody>
          <a:bodyPr/>
          <a:lstStyle/>
          <a:p>
            <a:r>
              <a:rPr lang="ru-RU" smtClean="0">
                <a:latin typeface="Comic Sans MS" panose="030F0702030302020204" pitchFamily="66" charset="0"/>
              </a:rPr>
              <a:t>    ИОП </a:t>
            </a:r>
            <a:r>
              <a:rPr lang="ru-RU" dirty="0" smtClean="0">
                <a:latin typeface="Comic Sans MS" panose="030F0702030302020204" pitchFamily="66" charset="0"/>
              </a:rPr>
              <a:t>педагога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7293" y="1417321"/>
            <a:ext cx="8915399" cy="3322320"/>
          </a:xfrm>
        </p:spPr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1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592925" y="578391"/>
            <a:ext cx="891168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578391"/>
            <a:ext cx="10209212" cy="53328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Comic Sans MS" panose="030F0702030302020204" pitchFamily="66" charset="0"/>
              </a:rPr>
              <a:t>О содержании </a:t>
            </a:r>
            <a:r>
              <a:rPr lang="ru-RU" sz="3600" smtClean="0">
                <a:latin typeface="Comic Sans MS" panose="030F0702030302020204" pitchFamily="66" charset="0"/>
              </a:rPr>
              <a:t>ИОП педагога</a:t>
            </a:r>
            <a:endParaRPr lang="ru-RU" sz="3600" dirty="0" smtClean="0">
              <a:latin typeface="Comic Sans MS" panose="030F0702030302020204" pitchFamily="66" charset="0"/>
            </a:endParaRPr>
          </a:p>
          <a:p>
            <a:r>
              <a:rPr lang="ru-RU" sz="3200" dirty="0" smtClean="0">
                <a:latin typeface="Comic Sans MS" panose="030F0702030302020204" pitchFamily="66" charset="0"/>
              </a:rPr>
              <a:t> инвариантная часть</a:t>
            </a:r>
          </a:p>
          <a:p>
            <a:r>
              <a:rPr lang="ru-RU" sz="3200" dirty="0" smtClean="0">
                <a:latin typeface="Comic Sans MS" panose="030F0702030302020204" pitchFamily="66" charset="0"/>
              </a:rPr>
              <a:t> вариативная часть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5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4520" y="624110"/>
            <a:ext cx="9630092" cy="5287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3600" dirty="0" smtClean="0">
                <a:latin typeface="Comic Sans MS" panose="030F0702030302020204" pitchFamily="66" charset="0"/>
              </a:rPr>
              <a:t>Индивидуальная </a:t>
            </a:r>
            <a:r>
              <a:rPr lang="ru-RU" sz="3600" dirty="0">
                <a:latin typeface="Comic Sans MS" panose="030F0702030302020204" pitchFamily="66" charset="0"/>
              </a:rPr>
              <a:t>образовательная программа – </a:t>
            </a:r>
            <a:r>
              <a:rPr lang="ru-RU" sz="3200" dirty="0">
                <a:latin typeface="Comic Sans MS" panose="030F0702030302020204" pitchFamily="66" charset="0"/>
              </a:rPr>
              <a:t>нормативный документ, определяющий личностно-значимые цели профессионального развития </a:t>
            </a:r>
            <a:br>
              <a:rPr lang="ru-RU" sz="3200" dirty="0">
                <a:latin typeface="Comic Sans MS" panose="030F0702030302020204" pitchFamily="66" charset="0"/>
              </a:rPr>
            </a:br>
            <a:r>
              <a:rPr lang="ru-RU" sz="3200" dirty="0">
                <a:latin typeface="Comic Sans MS" panose="030F0702030302020204" pitchFamily="66" charset="0"/>
              </a:rPr>
              <a:t>педагога, формы и сроки их реализации, а также критерии результативности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17711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0" y="669829"/>
            <a:ext cx="9218612" cy="524139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3600" dirty="0" smtClean="0">
                <a:latin typeface="Comic Sans MS" panose="030F0702030302020204" pitchFamily="66" charset="0"/>
              </a:rPr>
              <a:t>Индивидуальная </a:t>
            </a:r>
            <a:r>
              <a:rPr lang="ru-RU" sz="3600" dirty="0">
                <a:latin typeface="Comic Sans MS" panose="030F0702030302020204" pitchFamily="66" charset="0"/>
              </a:rPr>
              <a:t>образовательная программа </a:t>
            </a:r>
            <a:r>
              <a:rPr lang="ru-RU" sz="3200" dirty="0">
                <a:latin typeface="Comic Sans MS" panose="030F0702030302020204" pitchFamily="66" charset="0"/>
              </a:rPr>
              <a:t>– программные представления субъекта по поводу собственного </a:t>
            </a:r>
            <a:r>
              <a:rPr lang="ru-RU" sz="3200" dirty="0" smtClean="0">
                <a:latin typeface="Comic Sans MS" panose="030F0702030302020204" pitchFamily="66" charset="0"/>
              </a:rPr>
              <a:t>образования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9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240" y="624110"/>
            <a:ext cx="9584372" cy="5287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3200" dirty="0" smtClean="0">
                <a:latin typeface="Comic Sans MS" panose="030F0702030302020204" pitchFamily="66" charset="0"/>
              </a:rPr>
              <a:t>Образовательные </a:t>
            </a:r>
            <a:r>
              <a:rPr lang="ru-RU" sz="3200" dirty="0">
                <a:latin typeface="Comic Sans MS" panose="030F0702030302020204" pitchFamily="66" charset="0"/>
              </a:rPr>
              <a:t>процессы носят </a:t>
            </a:r>
            <a:r>
              <a:rPr lang="ru-RU" sz="3600" dirty="0">
                <a:latin typeface="Comic Sans MS" panose="030F0702030302020204" pitchFamily="66" charset="0"/>
              </a:rPr>
              <a:t>коллективных характер</a:t>
            </a:r>
            <a:r>
              <a:rPr lang="ru-RU" sz="3200" dirty="0">
                <a:latin typeface="Comic Sans MS" panose="030F0702030302020204" pitchFamily="66" charset="0"/>
              </a:rPr>
              <a:t>, следовательно, формирование и реализация педагогом (учащимся) своей индивидуальной программы носит коллективный характер</a:t>
            </a:r>
          </a:p>
        </p:txBody>
      </p:sp>
    </p:spTree>
    <p:extLst>
      <p:ext uri="{BB962C8B-B14F-4D97-AF65-F5344CB8AC3E}">
        <p14:creationId xmlns:p14="http://schemas.microsoft.com/office/powerpoint/2010/main" val="109189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1" y="563879"/>
            <a:ext cx="9936480" cy="5897881"/>
          </a:xfrm>
        </p:spPr>
      </p:pic>
    </p:spTree>
    <p:extLst>
      <p:ext uri="{BB962C8B-B14F-4D97-AF65-F5344CB8AC3E}">
        <p14:creationId xmlns:p14="http://schemas.microsoft.com/office/powerpoint/2010/main" val="429175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5719"/>
            <a:ext cx="11001692" cy="652272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</a:t>
            </a:r>
            <a:r>
              <a:rPr lang="ru-RU" sz="2800" b="1" dirty="0" smtClean="0"/>
              <a:t>Описание схемы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Сектор 1</a:t>
            </a:r>
            <a:r>
              <a:rPr lang="ru-RU" dirty="0"/>
              <a:t> – Весь коллектив делится на постоянные группы, н-р, ШМО – такие группы, где происходит профессиональное общение. Это могут быть группы по освоению </a:t>
            </a:r>
            <a:r>
              <a:rPr lang="ru-RU" dirty="0" smtClean="0"/>
              <a:t>технологий. Главный критерий – люди доверяют друг другу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Сектор 2</a:t>
            </a:r>
            <a:r>
              <a:rPr lang="ru-RU" dirty="0"/>
              <a:t> </a:t>
            </a:r>
            <a:r>
              <a:rPr lang="ru-RU" smtClean="0"/>
              <a:t>– происходит рефлексия </a:t>
            </a:r>
            <a:r>
              <a:rPr lang="ru-RU" dirty="0" smtClean="0"/>
              <a:t>в  постоянных группах</a:t>
            </a:r>
            <a:r>
              <a:rPr lang="ru-RU" dirty="0"/>
              <a:t>, выявление образовательных дефицитов педагога; </a:t>
            </a:r>
            <a:r>
              <a:rPr lang="ru-RU" dirty="0" smtClean="0"/>
              <a:t>перевод образовательных дефицитов в потребности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Сектор 3</a:t>
            </a:r>
            <a:r>
              <a:rPr lang="ru-RU" dirty="0"/>
              <a:t> – формулируются образовательные задачи; определяются действия, подтягиваются ресурсы – выстраивается будущая деятельность. То есть создаётся ИОП </a:t>
            </a:r>
            <a:r>
              <a:rPr lang="ru-RU" dirty="0" smtClean="0"/>
              <a:t>педагога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/>
              <a:t>Сектор 4</a:t>
            </a:r>
            <a:r>
              <a:rPr lang="ru-RU" dirty="0"/>
              <a:t> – происходит реализация ИОП педагога. Взаимодействие педагогов друг с другом, с методистом и др. Работают различные тематические модули, группы: творческие, проблемные, </a:t>
            </a:r>
            <a:r>
              <a:rPr lang="ru-RU" dirty="0" err="1" smtClean="0"/>
              <a:t>разработческие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17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mic Sans MS" panose="030F0702030302020204" pitchFamily="66" charset="0"/>
              </a:rPr>
              <a:t>Вариант оформления ИОП педагога</a:t>
            </a:r>
            <a:endParaRPr lang="ru-RU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1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807061"/>
              </p:ext>
            </p:extLst>
          </p:nvPr>
        </p:nvGraphicFramePr>
        <p:xfrm>
          <a:off x="477982" y="509156"/>
          <a:ext cx="11492345" cy="579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9923"/>
                <a:gridCol w="1975203"/>
                <a:gridCol w="1974178"/>
                <a:gridCol w="1975203"/>
                <a:gridCol w="2737838"/>
              </a:tblGrid>
              <a:tr h="17396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accent1"/>
                          </a:solidFill>
                          <a:effectLst/>
                        </a:rPr>
                        <a:t>Направление деятельности </a:t>
                      </a:r>
                      <a:endParaRPr lang="ru-RU" sz="2000" b="1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accent1"/>
                          </a:solidFill>
                          <a:effectLst/>
                        </a:rPr>
                        <a:t>Содержание деятельности (образовательный дефицит) </a:t>
                      </a:r>
                      <a:endParaRPr lang="ru-RU" sz="2000" b="1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accent1"/>
                          </a:solidFill>
                          <a:effectLst/>
                        </a:rPr>
                        <a:t>Сроки </a:t>
                      </a:r>
                      <a:endParaRPr lang="ru-RU" sz="2000" b="1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accent1"/>
                          </a:solidFill>
                          <a:effectLst/>
                        </a:rPr>
                        <a:t>Ожидаемые результаты </a:t>
                      </a:r>
                      <a:endParaRPr lang="ru-RU" sz="2000" b="1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solidFill>
                            <a:schemeClr val="accent1"/>
                          </a:solidFill>
                          <a:effectLst/>
                        </a:rPr>
                        <a:t>Формы представление результатов педагогической деятельности*</a:t>
                      </a:r>
                      <a:endParaRPr lang="ru-RU" sz="2000" b="1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</a:tr>
              <a:tr h="921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chemeClr val="accent1"/>
                          </a:solidFill>
                          <a:effectLst/>
                        </a:rPr>
                        <a:t>1. Участие в методической работе ОУ</a:t>
                      </a:r>
                      <a:endParaRPr lang="ru-RU" sz="2000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</a:tr>
              <a:tr h="1467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chemeClr val="accent1"/>
                          </a:solidFill>
                          <a:effectLst/>
                        </a:rPr>
                        <a:t>2. Работа в профессиональном сообществе (ШМО, РМО)</a:t>
                      </a:r>
                      <a:endParaRPr lang="ru-RU" sz="2000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</a:tr>
              <a:tr h="921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chemeClr val="accent1"/>
                          </a:solidFill>
                          <a:effectLst/>
                        </a:rPr>
                        <a:t>3. Самообразование </a:t>
                      </a:r>
                      <a:endParaRPr lang="ru-RU" sz="2000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</a:tr>
              <a:tr h="649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solidFill>
                            <a:schemeClr val="accent1"/>
                          </a:solidFill>
                          <a:effectLst/>
                        </a:rPr>
                        <a:t>Работа с родителями</a:t>
                      </a:r>
                      <a:endParaRPr lang="ru-RU" sz="2000" kern="5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>
                          <a:effectLst/>
                        </a:rPr>
                        <a:t> </a:t>
                      </a:r>
                      <a:endParaRPr lang="ru-RU" sz="2000" kern="5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effectLst/>
                        </a:rPr>
                        <a:t> </a:t>
                      </a:r>
                      <a:endParaRPr lang="ru-RU" sz="2000" kern="50" dirty="0">
                        <a:effectLst/>
                        <a:latin typeface="Times New Roman" panose="02020603050405020304" pitchFamily="18" charset="0"/>
                        <a:ea typeface="Andale Sans UI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21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315543"/>
              </p:ext>
            </p:extLst>
          </p:nvPr>
        </p:nvGraphicFramePr>
        <p:xfrm>
          <a:off x="1066800" y="2072640"/>
          <a:ext cx="10881361" cy="2791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02"/>
                <a:gridCol w="1512570"/>
                <a:gridCol w="1636493"/>
                <a:gridCol w="1414126"/>
                <a:gridCol w="1616803"/>
                <a:gridCol w="1150062"/>
                <a:gridCol w="1856905"/>
              </a:tblGrid>
              <a:tr h="1655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Направле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ние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деятельности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Образовательная </a:t>
                      </a:r>
                      <a:r>
                        <a:rPr lang="ru-RU" sz="2000" dirty="0">
                          <a:effectLst/>
                        </a:rPr>
                        <a:t>задача педагога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Действия по решению задачи (конкретные шаги, </a:t>
                      </a:r>
                      <a:r>
                        <a:rPr lang="ru-RU" sz="2000" dirty="0" err="1">
                          <a:effectLst/>
                        </a:rPr>
                        <a:t>меропр</a:t>
                      </a:r>
                      <a:r>
                        <a:rPr lang="ru-RU" sz="2000" dirty="0">
                          <a:effectLst/>
                        </a:rPr>
                        <a:t>.)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Форма </a:t>
                      </a:r>
                      <a:r>
                        <a:rPr lang="ru-RU" sz="2000" dirty="0" err="1" smtClean="0">
                          <a:effectLst/>
                        </a:rPr>
                        <a:t>реализа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ции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Ресурсы (источники инф., а также - с кем работаю)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сроки, время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(форма и место предъявления результата 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8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1673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265</Words>
  <Application>Microsoft Office PowerPoint</Application>
  <PresentationFormat>Широкоэкранный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Andale Sans UI</vt:lpstr>
      <vt:lpstr>Arial</vt:lpstr>
      <vt:lpstr>Calibri</vt:lpstr>
      <vt:lpstr>Century Gothic</vt:lpstr>
      <vt:lpstr>Comic Sans MS</vt:lpstr>
      <vt:lpstr>Times New Roman</vt:lpstr>
      <vt:lpstr>Wingdings 3</vt:lpstr>
      <vt:lpstr>Легкий дым</vt:lpstr>
      <vt:lpstr>    ИОП педагога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ИОП педагога</dc:title>
  <dc:creator>Korobeinikova</dc:creator>
  <cp:lastModifiedBy>КСШ4</cp:lastModifiedBy>
  <cp:revision>13</cp:revision>
  <dcterms:created xsi:type="dcterms:W3CDTF">2020-08-19T09:29:05Z</dcterms:created>
  <dcterms:modified xsi:type="dcterms:W3CDTF">2020-10-20T02:54:12Z</dcterms:modified>
</cp:coreProperties>
</file>