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theme+xml" PartName="/ppt/theme/theme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theme+xml" PartName="/ppt/theme/theme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84" r:id="rId9"/>
    <p:sldId id="272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4" r:id="rId18"/>
    <p:sldId id="265" r:id="rId19"/>
    <p:sldId id="269" r:id="rId20"/>
    <p:sldId id="274" r:id="rId21"/>
    <p:sldId id="278" r:id="rId22"/>
    <p:sldId id="271" r:id="rId23"/>
    <p:sldId id="279" r:id="rId24"/>
    <p:sldId id="280" r:id="rId25"/>
    <p:sldId id="273" r:id="rId26"/>
    <p:sldId id="282" r:id="rId27"/>
    <p:sldId id="283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EEC8D3-DB52-49E8-B771-CA6A6AEFF5EE}">
          <p14:sldIdLst>
            <p14:sldId id="284"/>
            <p14:sldId id="272"/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9"/>
            <p14:sldId id="274"/>
            <p14:sldId id="278"/>
            <p14:sldId id="271"/>
            <p14:sldId id="279"/>
            <p14:sldId id="280"/>
            <p14:sldId id="273"/>
            <p14:sldId id="282"/>
            <p14:sldId id="28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84" d="100"/>
          <a:sy n="84" d="100"/>
        </p:scale>
        <p:origin x="9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5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6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6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3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06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8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91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0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18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8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29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32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68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85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9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2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01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75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0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48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99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23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40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37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0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03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84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71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0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08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34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28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03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67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1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97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75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76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9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67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53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70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416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45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7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58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80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55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77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090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76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64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66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569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6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29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76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80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26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65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03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64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10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055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7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5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48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929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93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76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97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75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173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2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5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5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5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3.jpg" Type="http://schemas.openxmlformats.org/officeDocument/2006/relationships/image"/><Relationship Id="rId1" Target="../slideLayouts/slideLayout67.xml" Type="http://schemas.openxmlformats.org/officeDocument/2006/relationships/slideLayout"/><Relationship Id="rId4" Target="../media/image5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6858000"/>
          </a:xfrm>
          <a:solidFill>
            <a:schemeClr val="bg1">
              <a:alpha val="37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100" b="1" dirty="0">
                <a:solidFill>
                  <a:srgbClr val="FF0000"/>
                </a:solidFill>
                <a:cs typeface="Aharoni" pitchFamily="2" charset="-79"/>
              </a:rPr>
              <a:t>ГЛАВНОЕ УПРАВЛЕНИЕ </a:t>
            </a:r>
            <a:br>
              <a:rPr lang="ru-RU" sz="6100" b="1" dirty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6100" b="1" dirty="0">
                <a:solidFill>
                  <a:srgbClr val="FF0000"/>
                </a:solidFill>
                <a:cs typeface="Aharoni" pitchFamily="2" charset="-79"/>
              </a:rPr>
              <a:t>МЧС РОССИИ </a:t>
            </a:r>
            <a:br>
              <a:rPr lang="ru-RU" sz="6100" b="1" dirty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6100" b="1" dirty="0">
                <a:solidFill>
                  <a:srgbClr val="FF0000"/>
                </a:solidFill>
                <a:cs typeface="Aharoni" pitchFamily="2" charset="-79"/>
              </a:rPr>
              <a:t>ПО КРАСНОЯРСКОМУ КРАЮ</a:t>
            </a:r>
            <a:r>
              <a:rPr lang="ru-RU" sz="2000" b="1" dirty="0">
                <a:solidFill>
                  <a:srgbClr val="FF3300"/>
                </a:solidFill>
                <a:cs typeface="Aharoni" pitchFamily="2" charset="-79"/>
              </a:rPr>
              <a:t/>
            </a:r>
            <a:br>
              <a:rPr lang="ru-RU" sz="2000" b="1" dirty="0">
                <a:solidFill>
                  <a:srgbClr val="FF3300"/>
                </a:solidFill>
                <a:cs typeface="Aharoni" pitchFamily="2" charset="-79"/>
              </a:rPr>
            </a:br>
            <a:r>
              <a:rPr lang="ru-RU" sz="5600" b="1" dirty="0">
                <a:solidFill>
                  <a:srgbClr val="FFFF00"/>
                </a:solidFill>
                <a:cs typeface="Aharoni" pitchFamily="2" charset="-79"/>
              </a:rPr>
              <a:t/>
            </a:r>
            <a:br>
              <a:rPr lang="ru-RU" sz="5600" b="1" dirty="0">
                <a:solidFill>
                  <a:srgbClr val="FFFF00"/>
                </a:solidFill>
                <a:cs typeface="Aharoni" pitchFamily="2" charset="-79"/>
              </a:rPr>
            </a:br>
            <a:r>
              <a:rPr lang="ru-RU" sz="5600" b="1" dirty="0">
                <a:solidFill>
                  <a:schemeClr val="bg1"/>
                </a:solidFill>
                <a:cs typeface="Aharoni" pitchFamily="2" charset="-79"/>
              </a:rPr>
              <a:t>ГОСУДАРСТВЕННАЯ ИНСПЕКЦИЯ </a:t>
            </a:r>
            <a:br>
              <a:rPr lang="ru-RU" sz="5600" b="1" dirty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5600" b="1" dirty="0">
                <a:solidFill>
                  <a:schemeClr val="bg1"/>
                </a:solidFill>
                <a:cs typeface="Aharoni" pitchFamily="2" charset="-79"/>
              </a:rPr>
              <a:t>ПО МАЛОМЕРНЫМ СУДАМ</a:t>
            </a:r>
            <a:br>
              <a:rPr lang="ru-RU" sz="5600" b="1" dirty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5600" dirty="0">
                <a:solidFill>
                  <a:schemeClr val="bg1"/>
                </a:solidFill>
              </a:rPr>
              <a:t/>
            </a:r>
            <a:br>
              <a:rPr lang="ru-RU" sz="5600" dirty="0">
                <a:solidFill>
                  <a:schemeClr val="bg1"/>
                </a:solidFill>
              </a:rPr>
            </a:br>
            <a:endParaRPr lang="ru-RU" sz="5600" dirty="0">
              <a:solidFill>
                <a:schemeClr val="bg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85" y="5085184"/>
            <a:ext cx="9207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6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:\новая папка\1601294_1531751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779"/>
            <a:ext cx="6228184" cy="6820221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2983" y="1196752"/>
            <a:ext cx="2987824" cy="3398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Не оставляйте детей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у водоема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без присмотра!</a:t>
            </a:r>
          </a:p>
        </p:txBody>
      </p:sp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980728"/>
            <a:ext cx="2818656" cy="5760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Нельзя распивать спиртные напитки, находясь             у водоема</a:t>
            </a:r>
          </a:p>
        </p:txBody>
      </p:sp>
      <p:pic>
        <p:nvPicPr>
          <p:cNvPr id="8194" name="Picture 2" descr="F:\новая папка\спиртны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6192688" cy="66247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et\Desktop\Новая папка\ФОТО детские\IMG_20220330_135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4" y="404664"/>
            <a:ext cx="3801728" cy="259228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net\Desktop\Новая папка\ФОТО детские\IMG-20220413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104455" cy="281062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net\Desktop\Новая папка\для презентации\для Ролика\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4" y="3501008"/>
            <a:ext cx="3801728" cy="288263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70688" y="808451"/>
            <a:ext cx="3474131" cy="2186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ВАЖНО воспитывать культуру собственной безопасности у детей!</a:t>
            </a:r>
          </a:p>
        </p:txBody>
      </p:sp>
    </p:spTree>
    <p:extLst>
      <p:ext uri="{BB962C8B-B14F-4D97-AF65-F5344CB8AC3E}">
        <p14:creationId xmlns:p14="http://schemas.microsoft.com/office/powerpoint/2010/main" val="30348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:\ГИМС\ЛИСИЦЫНА\от Коваленко\Вымпел ГИМС.png" id="4" name="Picture 3" title="Красноярский край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340768"/>
            <a:ext cx="2483767" cy="511256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3000">
                <a:solidFill>
                  <a:schemeClr val="accent5">
                    <a:lumMod val="75000"/>
                  </a:schemeClr>
                </a:solidFill>
              </a:rPr>
              <a:t>РОЛЬ РОДИТЕЛЕЙ САМАЯ ВАЖНАЯ В ВОСПИТАНИИ ДЕТЕЙ!</a:t>
            </a:r>
          </a:p>
        </p:txBody>
      </p:sp>
      <p:pic>
        <p:nvPicPr>
          <p:cNvPr descr="https://avatars.mds.yandex.net/get-zen_doc/1897860/pub_6095aa64203bf7596d8eaa25_6095ab214fade3788bd9597d/scale_1200" id="4100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 bwMode="auto">
          <a:xfrm>
            <a:off x="2627784" y="195189"/>
            <a:ext cx="6264696" cy="647417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" y="548680"/>
            <a:ext cx="2555776" cy="63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Незнание </a:t>
            </a:r>
            <a:r>
              <a:rPr lang="ru-RU" sz="3000" b="1" dirty="0">
                <a:solidFill>
                  <a:srgbClr val="FF0000"/>
                </a:solidFill>
              </a:rPr>
              <a:t>правил безопасности </a:t>
            </a:r>
            <a:r>
              <a:rPr lang="ru-RU" sz="4000" b="1" dirty="0">
                <a:solidFill>
                  <a:srgbClr val="FF0000"/>
                </a:solidFill>
              </a:rPr>
              <a:t>приводит к трагедии</a:t>
            </a:r>
          </a:p>
        </p:txBody>
      </p:sp>
      <p:pic>
        <p:nvPicPr>
          <p:cNvPr id="7170" name="Picture 2" descr="https://orenday.ru/assets/images/news/2020/07/20/ylyi9me2t1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04664"/>
            <a:ext cx="6312667" cy="590465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340768"/>
            <a:ext cx="3278982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МЫ </a:t>
            </a:r>
          </a:p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делаем </a:t>
            </a:r>
          </a:p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ВСЁ для безопасности ваших детей!</a:t>
            </a:r>
          </a:p>
        </p:txBody>
      </p:sp>
      <p:pic>
        <p:nvPicPr>
          <p:cNvPr id="3074" name="Picture 2" descr="C:\Users\inet\Desktop\Новая папка\для презентации\для Ролика\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82" y="3156493"/>
            <a:ext cx="5613498" cy="3512867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net\Desktop\Новая папка\для презентации\для Ролика\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5190"/>
            <a:ext cx="5688632" cy="28000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inet\Desktop\Новая папка\картинки\слайд 7.jpg" id="9223" name="Picture 7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"/>
          <a:stretch/>
        </p:blipFill>
        <p:spPr bwMode="auto">
          <a:xfrm>
            <a:off x="251520" y="2834095"/>
            <a:ext cx="4146331" cy="3790975"/>
          </a:xfrm>
          <a:prstGeom prst="rect">
            <a:avLst/>
          </a:prstGeom>
          <a:noFill/>
          <a:effectLst>
            <a:softEdge rad="152400"/>
          </a:effectLst>
        </p:spPr>
      </p:pic>
      <p:pic>
        <p:nvPicPr>
          <p:cNvPr descr="O:\ГИМС\ЛИСИЦЫНА\от Коваленко\Вымпел ГИМС.png" id="4" name="Picture 3" title="Красноярский край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82468" y="97047"/>
            <a:ext cx="2898067" cy="336413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4000">
                <a:solidFill>
                  <a:schemeClr val="accent5">
                    <a:lumMod val="75000"/>
                  </a:schemeClr>
                </a:solidFill>
              </a:rPr>
              <a:t>МЫ </a:t>
            </a:r>
          </a:p>
          <a:p>
            <a:r>
              <a:rPr b="1" dirty="0" lang="ru-RU" sz="4000">
                <a:solidFill>
                  <a:schemeClr val="accent5">
                    <a:lumMod val="75000"/>
                  </a:schemeClr>
                </a:solidFill>
              </a:rPr>
              <a:t>всегда придём к вам на помощь! </a:t>
            </a:r>
          </a:p>
        </p:txBody>
      </p:sp>
      <p:pic>
        <p:nvPicPr>
          <p:cNvPr descr="C:\Users\inet\Desktop\Новая папка\для презентации\для Ролика\11.jpg" id="9218" name="Picture 2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/>
          <a:stretch/>
        </p:blipFill>
        <p:spPr bwMode="auto">
          <a:xfrm>
            <a:off x="4444934" y="3717033"/>
            <a:ext cx="4511847" cy="290803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inet\Desktop\Новая папка\для презентации\для Ролика\19.jpg" id="9219" name="Picture 3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" r="-54"/>
          <a:stretch/>
        </p:blipFill>
        <p:spPr bwMode="auto">
          <a:xfrm>
            <a:off x="1331641" y="195187"/>
            <a:ext cx="2865692" cy="26389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inet\Desktop\Новая папка\для презентации\для Ролика\10.jpg" id="9220" name="Picture 4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54" y="1779114"/>
            <a:ext cx="2247714" cy="2996952"/>
          </a:xfrm>
          <a:prstGeom prst="rect">
            <a:avLst/>
          </a:prstGeom>
          <a:noFill/>
          <a:effectLst>
            <a:glow rad="990600">
              <a:schemeClr val="bg1">
                <a:alpha val="40000"/>
              </a:schemeClr>
            </a:glow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7367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:\ГИМС\ЛИСИЦЫНА\от Коваленко\Вымпел ГИМС.png" id="4" name="Picture 3" title="Красноярский край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ddu211.minsk.edu.by/ru/sm.aspx?guid=17333" id="10242" name="Picture 2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/>
          <a:stretch/>
        </p:blipFill>
        <p:spPr bwMode="auto">
          <a:xfrm>
            <a:off x="251521" y="1916832"/>
            <a:ext cx="8640959" cy="467317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97047"/>
            <a:ext cx="7576887" cy="181978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4000">
                <a:solidFill>
                  <a:schemeClr val="accent5">
                    <a:lumMod val="75000"/>
                  </a:schemeClr>
                </a:solidFill>
              </a:rPr>
              <a:t>Привитие культуры безопасного поведения детям - залог вашего спокойствия и гордости за них</a:t>
            </a:r>
          </a:p>
        </p:txBody>
      </p:sp>
    </p:spTree>
    <p:extLst>
      <p:ext uri="{BB962C8B-B14F-4D97-AF65-F5344CB8AC3E}">
        <p14:creationId xmlns:p14="http://schemas.microsoft.com/office/powerpoint/2010/main" val="26718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:\ГИМС\ЛИСИЦЫНА\от Коваленко\Вымпел ГИМС.png" id="4" name="Picture 3" title="Красноярский край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242190"/>
            <a:ext cx="2448272" cy="5067130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4000">
                <a:solidFill>
                  <a:schemeClr val="accent1">
                    <a:lumMod val="75000"/>
                  </a:schemeClr>
                </a:solidFill>
              </a:rPr>
              <a:t>УЧИТЕ </a:t>
            </a:r>
          </a:p>
          <a:p>
            <a:r>
              <a:rPr b="1" dirty="0" lang="ru-RU" sz="4000">
                <a:solidFill>
                  <a:schemeClr val="accent1">
                    <a:lumMod val="75000"/>
                  </a:schemeClr>
                </a:solidFill>
              </a:rPr>
              <a:t>ДЕТЕЙ ПЛАВАТЬ</a:t>
            </a:r>
          </a:p>
        </p:txBody>
      </p:sp>
      <p:pic>
        <p:nvPicPr>
          <p:cNvPr descr="https://4baby-shop.ru/wp-content/uploads/e/9/d/e9d29ae12077849dcf07db6e39393ca2.jpeg" id="5122" name="Picture 2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 bwMode="auto">
          <a:xfrm>
            <a:off x="2555776" y="195189"/>
            <a:ext cx="6264696" cy="6402163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918356" cy="1352935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1976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net\Desktop\Новая папка\для презентации\для Ролика\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1" y="3143127"/>
            <a:ext cx="4485515" cy="316275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75656" y="300156"/>
            <a:ext cx="67895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Техника безопасности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воде</a:t>
            </a:r>
          </a:p>
        </p:txBody>
      </p:sp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net\Desktop\Новая папка\для презентации\для Ролика\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20" y="2018024"/>
            <a:ext cx="4752528" cy="319000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:\ГИМС\ЛИСИЦЫНА\от Коваленко\Вымпел ГИМС.png" id="4" name="Picture 3" title="Красноярский край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/>
        </p:spPr>
      </p:pic>
      <p:pic>
        <p:nvPicPr>
          <p:cNvPr descr="http://donschool-sr3.ucoz.ru/js/qwe/listovka-a5-vert-38000-sht.jpg" id="14338" name="Picture 2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/>
          <a:stretch/>
        </p:blipFill>
        <p:spPr bwMode="auto">
          <a:xfrm>
            <a:off x="3995937" y="195190"/>
            <a:ext cx="4824536" cy="632601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55552"/>
            <a:ext cx="3312368" cy="5365656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3500">
                <a:solidFill>
                  <a:srgbClr val="FF0000"/>
                </a:solidFill>
              </a:rPr>
              <a:t>ВОДА ОШИБОК </a:t>
            </a:r>
          </a:p>
          <a:p>
            <a:r>
              <a:rPr b="1" dirty="0" lang="ru-RU" sz="3500">
                <a:solidFill>
                  <a:srgbClr val="FF0000"/>
                </a:solidFill>
              </a:rPr>
              <a:t>НЕ ПРОЩАЕТ, </a:t>
            </a:r>
            <a:r>
              <a:rPr b="1" dirty="0" lang="ru-RU" sz="3500">
                <a:solidFill>
                  <a:schemeClr val="accent1">
                    <a:lumMod val="75000"/>
                  </a:schemeClr>
                </a:solidFill>
              </a:rPr>
              <a:t>НО ОНА НЕ СТРАШНА ТЕМ, КТО СОБЛЮДАЕТ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11127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93119"/>
            <a:ext cx="8064896" cy="6322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95536" y="1524000"/>
            <a:ext cx="8640960" cy="44972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69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spc="-3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Будьте     бдительны!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spc="-3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приятного   вам   отдыха!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5" y="207963"/>
            <a:ext cx="9207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268759"/>
            <a:ext cx="2339752" cy="5306531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3000">
                <a:solidFill>
                  <a:schemeClr val="accent5">
                    <a:lumMod val="75000"/>
                  </a:schemeClr>
                </a:solidFill>
              </a:rPr>
              <a:t>Купаться можно только </a:t>
            </a:r>
          </a:p>
          <a:p>
            <a:r>
              <a:rPr b="1" dirty="0" lang="ru-RU" sz="300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b="1" dirty="0" lang="ru-RU" sz="4800">
                <a:solidFill>
                  <a:schemeClr val="accent5">
                    <a:lumMod val="75000"/>
                  </a:schemeClr>
                </a:solidFill>
              </a:rPr>
              <a:t>пляжах</a:t>
            </a:r>
            <a:r>
              <a:rPr b="1" dirty="0" lang="ru-RU" sz="300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r>
              <a:rPr b="1" dirty="0" lang="ru-RU" sz="3000">
                <a:solidFill>
                  <a:schemeClr val="accent5">
                    <a:lumMod val="75000"/>
                  </a:schemeClr>
                </a:solidFill>
              </a:rPr>
              <a:t>где в случае беды вам помогут спасатели</a:t>
            </a:r>
          </a:p>
        </p:txBody>
      </p:sp>
      <p:pic>
        <p:nvPicPr>
          <p:cNvPr descr="F:\новая папка\место для купания детей.jpg" id="7170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r="-5"/>
          <a:stretch/>
        </p:blipFill>
        <p:spPr bwMode="auto">
          <a:xfrm>
            <a:off x="2195736" y="252578"/>
            <a:ext cx="6796183" cy="6322714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O:\ГИМС\ЛИСИЦЫНА\от Коваленко\Вымпел ГИМС.png" id="4" name="Picture 3" title="Красноярский край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3"/>
            <a:ext cx="2987824" cy="497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Нельзя нырять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в воду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в незнакомых местах</a:t>
            </a:r>
          </a:p>
        </p:txBody>
      </p:sp>
      <p:pic>
        <p:nvPicPr>
          <p:cNvPr id="4098" name="Picture 2" descr="G:\новая папк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6228185" cy="6858000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4056" y="2780928"/>
            <a:ext cx="2674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Нельзя заплывать за буйки</a:t>
            </a:r>
          </a:p>
        </p:txBody>
      </p:sp>
      <p:pic>
        <p:nvPicPr>
          <p:cNvPr id="6146" name="Picture 2" descr="D:\GIMS008\Desktop\РОДИТЕЛЯМ ПО ЛЕТНЕМУ ОТДЫХУ\Картина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7774"/>
            <a:ext cx="6192688" cy="6411586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04664"/>
            <a:ext cx="2674640" cy="581865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4000">
                <a:solidFill>
                  <a:srgbClr val="FF0000"/>
                </a:solidFill>
              </a:rPr>
              <a:t>Нельзя устраивать опасные игры</a:t>
            </a:r>
          </a:p>
          <a:p>
            <a:r>
              <a:rPr b="1" dirty="0" lang="ru-RU" sz="4000">
                <a:solidFill>
                  <a:srgbClr val="FF0000"/>
                </a:solidFill>
              </a:rPr>
              <a:t>в воде </a:t>
            </a:r>
          </a:p>
        </p:txBody>
      </p:sp>
      <p:pic>
        <p:nvPicPr>
          <p:cNvPr descr="G:\новая папка\img17.jpg" id="5122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 r="-1"/>
          <a:stretch/>
        </p:blipFill>
        <p:spPr bwMode="auto">
          <a:xfrm>
            <a:off x="2555776" y="285713"/>
            <a:ext cx="6469360" cy="63947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O:\ГИМС\ЛИСИЦЫНА\от Коваленко\Вымпел ГИМС.png" id="4" name="Picture 3" title="Красноярский край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74637"/>
            <a:ext cx="2880320" cy="6343157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4000">
                <a:solidFill>
                  <a:srgbClr val="FF0000"/>
                </a:solidFill>
              </a:rPr>
              <a:t>Нельзя долго находиться в холодной воде</a:t>
            </a:r>
          </a:p>
        </p:txBody>
      </p:sp>
      <p:pic>
        <p:nvPicPr>
          <p:cNvPr descr="D:\GIMS008\Desktop\РАБОЧИЕ МАТЕРИАЛЫ\ПРОФИЛАКТИКА\профилактические мероприятия с детьми\художники\СКАНИРОВАННЫЕ РИСУНКИ\Картина_01.jpg" id="4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 r="19"/>
          <a:stretch/>
        </p:blipFill>
        <p:spPr bwMode="auto">
          <a:xfrm>
            <a:off x="3203848" y="274638"/>
            <a:ext cx="4032448" cy="6343157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GIMS008\Desktop\РАБОЧИЕ МАТЕРИАЛЫ\ПРОФИЛАКТИКА\профилактические мероприятия с детьми\художники\СКАНИРОВАННЫЕ РИСУНКИ\Картина_01.jpg" id="5" name="Picture 2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 r="73"/>
          <a:stretch/>
        </p:blipFill>
        <p:spPr bwMode="auto">
          <a:xfrm>
            <a:off x="7236296" y="274638"/>
            <a:ext cx="1800200" cy="63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O:\ГИМС\ЛИСИЦЫНА\от Коваленко\Вымпел ГИМС.png" id="6" name="Picture 3" title="Красноярский край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764704"/>
            <a:ext cx="3312368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Нельзя  заплывать за буйки! И, тем более,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подплывать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 к катерам, лодкам, гидроциклам</a:t>
            </a:r>
          </a:p>
        </p:txBody>
      </p:sp>
      <p:pic>
        <p:nvPicPr>
          <p:cNvPr id="5" name="Picture 5" descr="MCHS-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6D0F2"/>
              </a:clrFrom>
              <a:clrTo>
                <a:srgbClr val="76D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652120" cy="68580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548124"/>
            <a:ext cx="3394720" cy="4893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Если дети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 не умеют плавать нельзя пользоваться надувными матрасами, шинами и т.д.</a:t>
            </a:r>
          </a:p>
        </p:txBody>
      </p:sp>
      <p:pic>
        <p:nvPicPr>
          <p:cNvPr id="4" name="Picture 5" descr="0009-009-Daleko-ne-nado-v-vodu-zaplyv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CA5C5"/>
              </a:clrFrom>
              <a:clrTo>
                <a:srgbClr val="5CA5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3419872" y="262673"/>
            <a:ext cx="5616624" cy="63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166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Aharoni</vt:lpstr>
      <vt:lpstr>Arial</vt:lpstr>
      <vt:lpstr>Calibri</vt:lpstr>
      <vt:lpstr>Impact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ГЛАВНОЕ УПРАВЛЕНИЕ  МЧС РОССИИ  ПО КРАСНОЯРСКОМУ КРАЮ  ГОСУДАРСТВЕННАЯ ИНСПЕКЦИЯ  ПО МАЛОМЕРНЫМ СУДАМ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*[КРСК ГУ] Зам.начальника   ОБЛнаВО(Коваленко  О.А.)</dc:creator>
  <cp:lastModifiedBy>КСШ8</cp:lastModifiedBy>
  <cp:revision>38</cp:revision>
  <dcterms:created xsi:type="dcterms:W3CDTF">2022-05-17T04:05:13Z</dcterms:created>
  <dcterms:modified xsi:type="dcterms:W3CDTF">2022-06-30T07:49:01Z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3512773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