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5" r:id="rId3"/>
    <p:sldId id="314" r:id="rId4"/>
    <p:sldId id="310" r:id="rId5"/>
    <p:sldId id="311" r:id="rId6"/>
    <p:sldId id="271" r:id="rId7"/>
    <p:sldId id="273" r:id="rId8"/>
    <p:sldId id="275" r:id="rId9"/>
    <p:sldId id="27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017" autoAdjust="0"/>
  </p:normalViewPr>
  <p:slideViewPr>
    <p:cSldViewPr>
      <p:cViewPr varScale="1">
        <p:scale>
          <a:sx n="109" d="100"/>
          <a:sy n="109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10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87E4-8732-4CFE-B6B0-5BB29A5D5B9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28EE0-6019-4940-B046-4B8B51040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3501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A91F-353E-4B12-9A9A-1CF8E5341EB3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83BF3-6952-4863-82DE-E3214A955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93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9315-A0AC-41C8-95A7-F4083162DF4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315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61A92-5C01-460C-9CCF-64E3CC0E898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488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83BF3-6952-4863-82DE-E3214A955A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8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83BF3-6952-4863-82DE-E3214A955A9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51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83BF3-6952-4863-82DE-E3214A955A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79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83BF3-6952-4863-82DE-E3214A955A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88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1B54-C58C-4B5B-927E-72D1AA77655A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115B-615E-4FB6-8E1F-5FF588F4D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1357298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КРИПТОГРАФИЯ </a:t>
            </a:r>
          </a:p>
          <a:p>
            <a:pPr algn="ctr"/>
            <a:r>
              <a:rPr lang="ru-RU" sz="3200" dirty="0" smtClean="0">
                <a:latin typeface="Comic Sans MS" pitchFamily="66" charset="0"/>
              </a:rPr>
              <a:t>И ШИФРЫ В ЖИЗНИ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Picture 2" descr="http://www.narfu.ru/upload/medialibrary/0ac/vstav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1643074" cy="498621"/>
          </a:xfrm>
          <a:prstGeom prst="rect">
            <a:avLst/>
          </a:prstGeom>
          <a:noFill/>
        </p:spPr>
      </p:pic>
      <p:pic>
        <p:nvPicPr>
          <p:cNvPr id="57350" name="Picture 6" descr="http://www.ferra.ru/images/410/4101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71678"/>
            <a:ext cx="2071702" cy="1328997"/>
          </a:xfrm>
          <a:prstGeom prst="rect">
            <a:avLst/>
          </a:prstGeom>
          <a:noFill/>
        </p:spPr>
      </p:pic>
      <p:pic>
        <p:nvPicPr>
          <p:cNvPr id="57352" name="Picture 8" descr="http://apsoid.ru/sites/default/files/u173/bluetooth1.jpg"/>
          <p:cNvPicPr>
            <a:picLocks noChangeAspect="1" noChangeArrowheads="1"/>
          </p:cNvPicPr>
          <p:nvPr/>
        </p:nvPicPr>
        <p:blipFill>
          <a:blip r:embed="rId5" cstate="print"/>
          <a:srcRect l="17219" t="7813" r="21556" b="12109"/>
          <a:stretch>
            <a:fillRect/>
          </a:stretch>
        </p:blipFill>
        <p:spPr bwMode="auto">
          <a:xfrm>
            <a:off x="2857488" y="2000240"/>
            <a:ext cx="1282399" cy="1643074"/>
          </a:xfrm>
          <a:prstGeom prst="rect">
            <a:avLst/>
          </a:prstGeom>
          <a:noFill/>
        </p:spPr>
      </p:pic>
      <p:pic>
        <p:nvPicPr>
          <p:cNvPr id="57354" name="Picture 10" descr="http://kievpravda.com/media/images/10178/raw/b41d0272d3bbfbbbdd869873fc7448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928802"/>
            <a:ext cx="1645812" cy="2071702"/>
          </a:xfrm>
          <a:prstGeom prst="rect">
            <a:avLst/>
          </a:prstGeom>
          <a:noFill/>
        </p:spPr>
      </p:pic>
      <p:pic>
        <p:nvPicPr>
          <p:cNvPr id="57356" name="Picture 12" descr="http://dpdroid.net/wp-content/uploads/2013/10/gsm.jpg"/>
          <p:cNvPicPr>
            <a:picLocks noChangeAspect="1" noChangeArrowheads="1"/>
          </p:cNvPicPr>
          <p:nvPr/>
        </p:nvPicPr>
        <p:blipFill>
          <a:blip r:embed="rId7" cstate="print"/>
          <a:srcRect t="20548" b="23972"/>
          <a:stretch>
            <a:fillRect/>
          </a:stretch>
        </p:blipFill>
        <p:spPr bwMode="auto">
          <a:xfrm>
            <a:off x="6286512" y="2214554"/>
            <a:ext cx="2643206" cy="1466450"/>
          </a:xfrm>
          <a:prstGeom prst="rect">
            <a:avLst/>
          </a:prstGeom>
          <a:noFill/>
        </p:spPr>
      </p:pic>
      <p:pic>
        <p:nvPicPr>
          <p:cNvPr id="57358" name="Picture 14" descr="http://www.advertology.ru/images/content/aimages/2013/10/31/de9b8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72008"/>
            <a:ext cx="2286000" cy="1524001"/>
          </a:xfrm>
          <a:prstGeom prst="rect">
            <a:avLst/>
          </a:prstGeom>
          <a:noFill/>
        </p:spPr>
      </p:pic>
      <p:pic>
        <p:nvPicPr>
          <p:cNvPr id="57360" name="Picture 16" descr="http://www.notanon.com/wp-content/uploads/2010/07/dnsse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214818"/>
            <a:ext cx="1924007" cy="2286016"/>
          </a:xfrm>
          <a:prstGeom prst="rect">
            <a:avLst/>
          </a:prstGeom>
          <a:noFill/>
        </p:spPr>
      </p:pic>
      <p:pic>
        <p:nvPicPr>
          <p:cNvPr id="57362" name="Picture 18" descr="https://upload.wikimedia.org/wikipedia/commons/thumb/9/9b/DVD_logo.svg/2000px-DVD_logo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4357694"/>
            <a:ext cx="1961043" cy="1000132"/>
          </a:xfrm>
          <a:prstGeom prst="rect">
            <a:avLst/>
          </a:prstGeom>
          <a:noFill/>
        </p:spPr>
      </p:pic>
      <p:pic>
        <p:nvPicPr>
          <p:cNvPr id="57364" name="Picture 20" descr="https://upload.wikimedia.org/wikipedia/commons/thumb/6/6c/Blu_ray_3d_(logo).svg/2000px-Blu_ray_3d_(logo)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9190" y="5500702"/>
            <a:ext cx="1714480" cy="1126413"/>
          </a:xfrm>
          <a:prstGeom prst="rect">
            <a:avLst/>
          </a:prstGeom>
          <a:noFill/>
        </p:spPr>
      </p:pic>
      <p:sp>
        <p:nvSpPr>
          <p:cNvPr id="57366" name="AutoShape 22" descr="data:image/jpeg;base64,/9j/4AAQSkZJRgABAQAAAQABAAD/2wCEAAkGBxASEBAPEBIRERAQFRUVFxUVFRUXGBAYFRUWFhcWFhcYHSggGBonHhUVITIhJSkrLi4uGB8zODMtNygtLisBCgoKDg0OGRAQGy0mHSYtNSsrKystLS0tLTUrMC0rLS0tLS0tLS0tLS0tKy01LS0tLS0tLS0tLS4tLS0tLS0tLf/AABEIALEBHAMBIgACEQEDEQH/xAAcAAEAAQUBAQAAAAAAAAAAAAAABwEDBAUGAgj/xABNEAABAwICBgQJCAcHAgcAAAABAAIDBBEFEgYHEyExUUFhcYEUIjJScpGhscEjQlNigpLR0hZDg5OissIzRFRzs8PwNXQVFyU0NmOj/8QAGQEBAAMBAQAAAAAAAAAAAAAAAAECAwQF/8QAKxEAAwACAAUDAwMFAAAAAAAAAAECAxESEyExUQQUYTJBUiJi8TNCgZHw/9oADAMBAAIRAxEAPwDUoiL2TtCIiAIiIAiIgCIiAIiIAiIgCIiAIiIAiIgCIiAIiIAiIgCIiAIiIAiIgCIiAIiIAiIgCIiAIiIAiIgCIiAIiIAiIgCIiAIiIAiIgCIiAIiIAiIgCIiAIiIAiIgCIiAIiIAiIgCIiAIiIAioXBZFLQTy/wBlDLJ1sY5w9YFlDegWEW8p9DcRfwp3NHNz42+wuv7FsItXVeeJp2dr3H+VhVHlhfcrxz5OTRd1FqxmPl1MbfRjc73kLMi1YM+dVPPoxge9xVX6jH5I5kkcqilGPVnSDypqk98Y/oWRHq5oRxM7u14+ACr7mCObJE10upebq+w76OQ9sr/gVcGgWG/QuP7Wb86j3UfJHNRDt0upj/QPDfoD+9m/On6B4b9Af3s35091HyOaiHLpdTH+geG/QH97N+deToDhv0Lh+1l/Mnuo+RzUQ9dLqXnavsO+jkH7V/xKtv1dUB4bYdkn4gp7qPkc2SJkUpv1a0XRJUj7TPixWJNWNP8ANqJx2iM+5oU+5gnmyRmikKXVf5lX96K/tD1hTatKoeRNA70s7fcHKyz439yeZJxSLpajQLEW8I45PQkb/XlWqq8BrIv7SmmA5hhcB9ptwrrJL7MlUma9F5zdHSPYqq5YqiIgCIiAIiIAiIgCIqFACV0ei2h89ZaRx2NP55FzJzEY6fSO7t3hY2h2B+GVTY3X2MYzyHm0Hc2/Nx3dmbkpexXEoKOAyykMijAAa0cehrGN57tw+AXNmzOf0z3MrvXRGLhGitHTAbOJrnj9ZJZ7z13Pk91gsuvxmlg3TTwxHk57QfVe6iHSLTqsqiWscaeDoZGbOcPrvG89gsO3iuYbCsl6eq60yqxt9yaqnWFhjNwmc8/UjkPtIA9q1s2tOjHkQ1Lu6MD+e6ioRL1slovTSTykSJNrX8ykJ9Ka3uYVhy61Kk+TTQt7XPd7rLiBEq7NWXp48FuWjq36zsQPBlKOyOT4yKw/WNiR4Ohb2Rj4krnNmq7NW5MeCeBG8fp9ih/XgdkUXxarTtN8VP8AenDsjg/ItRs0yKeVPhDgXg2p00xT/Fv/AHcP5FT9M8U/xcn3IvyLV5EyJyp8IcKNqNNMU/xb/wB3D+Rehpviv+Kd+7g/ItRkTInKnwhwo3bdPMUH94v2xRflVxusLEx+tYe2JnwWg2abNOVPgcC8HSt1kYkPoD2xn4OCvM1n4gOMdKR6EgPr2nwXKbNU2ajkx4HAjt49as48qlid2SOb72lZsGtdn6ykePRka73tao62SoYlV+njwRy0SxTaz6B3ltqI/SYCP4HE+xbii0yw6WwbVRAnoeTGf4wFBpiXkxKj9NJV4kfQlZhtNUt+VjimaeBIB+67iO5chjereJwLqN5id9G8lzD1B3lN7Tm7FGFDWTwOzwSyROvfxHEA+kODu+6kTQ/WKXvbT12UFxAbMBlBJ4CQcBfzhYdQ4qjx5MfWWV4anscLW0kkMjoZmFkjOLT7CDwI6wrSmLTnR0VcBcwDwiEFzD0vHExnqPRyNutQ2xy6cWXjXyaxXEj0iItS4REQBERAF5cV6XiRASpqpoQ2kfP86eQ7/qx+IB97P61yOs/FnT1ppwfkqXxQOgvcAXu7rhvVY81I+gsWXDqQc4833yXf1KFa2YyTzSnjJJI/7zyfiuLEuLLTMJ602WGsUh6F6CskjZU1dy2QBzIgSLtPBzyN+/iAO/kI/cpk1dYqJ6GNt/Hp/kXD0QMh725e+609RVTPQtkbS6HI6eaHtph4TTA7DcHsuTsidwcCd+U8Oo9R3aLRd5MxibSw1b5RZrJCBlyguJaSbDd7gpkxqqp44JHVJaIC0tdm4ODhbKB0k8LDeVAURZnbfPsw4XtbPlvvseGa3ddRht3LTIhtrqdrX4dSGzaqkmwqRxs2UO2tPfoDjwHYLdoXN41hMtLJs5QN4ux7d7ZW+c0/Do9S6mir42U8s9LLPU0cRa2po6rK9zY3m2eM8Bbfu4GxvwVysw8OjqcNBMjY4hW0TzvIjPlRXPEcQOo36Ak25fUlVo5PR7DxU1UFO5xa2RxBI42a0uNuuzSO9SDpLoNSilkdSxlk0TS4eM920Dd5aQ4m5Ivbrsovo618Msc8flxOa8ddjex6jw719A0VUyWKOZhuyVrXtPMOFx71X1F1NJp9CMjaaPn1rlmYRQuqKiGnbuMrgL+aOLndzQT3K7pPhvg1ZPBazA7Mz0H+M23ZfL9krqtU2G5pZqtw3RjZN9J1nOPaAGj7RW95NRxIvVanZu8b0GoW0spjY6OSONzg/O8klrSfGBNiDbfu7LLE0N0NpJKOKedplfO3P5TmhgPBoDSN9rXJ6brP1n4tsKF0bTaSpOyHo2vIey3i/aC5XQifGfBj4I2J9OC7JtrcbnMI94PG/Hde/WuSXbx739zJOnPc8s0Vj/8AFzQ5nGADanf42TKDkv2kC/LrW3060SpYaR1RTsMboi3MMznB7XODfnE2ILgb9RWn1fzzvxiR1SXGcxyh+bcQ5pY21huFrWsN25SNpThr6mklp4y1r5MgBdewtI1xJt1Aq15Km52w6aa6kGgqqkmHVhCG+PUzF/NrWNb90gn2rmdJ9Dp6MbUETQX3vAsWX4Z277DouD6ty6JzxT0maq5ZziKgPQN5O6w6b9AXb4Jq5mkaJKmTYB2/I0Zn2+sTuaerer3cx3JdJdziUUk1GrGG3ydRKHfXaxw9TQ0+1cPj+Bz0cmzmaLOvle3e2QDkefMHf71WM0V0TCtPsa2yWXU6I6HOrY3TOl2UYcWts3MXkWud5FgL29fCyz6XVtOZntkla2FtsrwLuluOht/F7ye9HmhNpsh3KOFLFYljXX6YaJGibHI2TaRPdkuRZzXWLgDbiCGu39S5d4VppUtolNNbRM2r3FDUUETnm8kV4nHpJZ5JPWWlpPWSow0uoxDX1UYFm5847JAH7uoFxHcur1Ozm1ZF0AxPHa4Paf5GrU6047YgD58EZ/ikb/SFzY/05WjKeltHLIqBVXYbhERAEREAVuRXFblUMgnHQ3/p1H/kR/yhQYwbz2qcNBZM2HUh5Rhv3SW/BQvWRZJpo/Mkkb915HwXJ6f6qMsfdltwW40Jx/wKqDnn5CazJfqi5yv+ySe5zlqFakYum5VLTNGtolrWfhjqiibLF43g7tqQN+ZhaQ5w52Bv2AqJWBd1q90yEQbRVTrRcIpDwj+o8+byPRw4WtstJ9Xge501EWMLt5hdubfmxw8n0bW6wubHXLfBX+GZy+HoyPKSvlibMyMgNqGbN4IBu08uR47+tdBgek7BVUD5hs4qWnNO5wu8vAY4BxAFxvy7t66XRnV7GI3Or25pHcGNe4CMcyWEXcfUNy0elegclODNTl00A3ltvHiHPd5besbxy4lXd46fCTxS3o4xzeXBSnqmxXPTSUrj41O67euOQkj1OzdxCi9bbQzFfBa6GQm0bzsn+i8gX7nBp7AVbNHFJNraOu1v4b4sNaB5PyTz1G7mE9QOYfaC6zQzCzTUUEThZ5bnf6b/ABiD2XDfsrZYjQRzxmKVuZji0kcy1wcPa0LH0hxMUtLNUH9W05R5zjuY3vcQFxcbqVBhxbSRE2svFdvXuY03jphshyzcZD67N+wpK0BaBhtJbzCfW5xPvUHEkkucSXOJJJ4kneSe9TloH/02k/y/6its88MJGmRalI5fCRbSWrA+jPtigJ967jHMUZS08tTJctiF7Di4kgNaOskgd64bCv8A5NV/5f8As063us6nc/DZctzkdG9wHmtcLnsF83cs6W6lPwir6tHGw60qva5nxQmG++NocHAdTyd57RY9SlOnmiqYGvFnwzxg2I3OY9vAg9R4L52LRZTzoXTujw+kY8EOETSQeLc3jAHkQCAr54mUmickpdjkNCdGmsxKszjM2icGx333MgLmOPWGW73A9C32n+lD6KONsLQ6ea9iQS2NrbXcQOJ3gAdvKxytH6pjq3FWNtmZLBfvp2D3scO4q9pRpLHQtjfLFM9khLc0YaQwgXAdmcLX327Cs3Tq1tbKt7ZHeBaw65kzPCvloHEB3yYa6ME2zNLQOHGxve3QpJ0pwltVSSwkAuyl0Z817Rdp+B6iVzP/AJqUf0NV92P86VGsyLYumjpKst4Ne5jRFm4AGQOIG/lcq1TTaanRLT3tIztVjr4bEeb5f5ythpRpXT0IaJcz5HglsbALkDdck7mj/gBstbqobbC4hyfKP4yuQ1ttviEf/bR/6syKFeVpjW7NfpPpbNXFrXNbFCw5mxg332IzOduubE8AOJWkPBUY1enLvmVK0joS0jutT4+VrDyZF7XSfgsTWz/76L/t2f6kq2+p+D5Orl857GfcaXf7gWl1rPviDB5sDB63yn4rlX9dmS+s5RqqqBVXYbBERAEREAVuRXF5eEBLGqurD6AR33wSSNPY47Qfzkdy4jWDhphr5XW8So+Vaed9zx25gT9oL3q5xwU1Xs5DaKpswk8GPBORx6t5b9oclJWlejzK2DZk5ZGeNG+3kO5Hm09I7OQXC3y8u32ZhvhshIIQsrE8NnppDFOwsd0ea8c2O4OH/DZYt12p76o2LMjF1Gimnc1IGwzB09ONwF/HiH1CeI+qe4jgudIVt8arcKlpkOUyesFx6lq25qeVr7De3g9npMO8e5esdxiKkhdPMbAbmt6ZHdDWjpJ9m88Avn5gc1wexzmPbvDmkgt7CN4V+qqppnB00skrhuBe9zrDkLncuX2vXv0MuV1KukzOc6wGYk2HAXN7DqVmZlwrrAjwuw2Jr0HxjwqiikcbyMGzk552brntGV32lyet3FrmCiaf/tkt3tYD/EbdTVwuH4lUU5caeV8WbjlO51uFwdxVmSR73ukkc573G5c4klx6yVyzg1fF9jJY9Vs8EblNur+QOw2lsb2a5p6i17gfcoWIWRQ4vVQNcyCeSJrt5DXbieFxyPWN+5aZsbtaRa52jtsKnb+ktSbjx2uYOtzYorj/APN/qUkTOZazy2zzls61nE/N38b79y+dGOe14ka5wkBzB4JzB175s3G9+lZOJ4tVVGTbzSSZDdoJsGnzgBYZuvisr9O211KPHsmWHQjDmSiZtOMwNwC55YD1MJy91rLI0o0hiooTI8gyEERx33yO+DeZ6O2wMPRaWYk1oYKuWw55XH7zgT7VrJ5ZJXmSV75Hni57i4nquejqUL09N/qY5bb6s2+imk8lLWuqpbvbUE7cDiczs2cDmCbgciR0qamPp6uC42c8Eo6nNcORB6Qeg7wQvn0xq7QV9RTkup5ZIieOVxAd2t4HvCvkwcXVdy1RsmmDQrDWOziljJ5OLnj7ryR7F502xanp6OaOUsLpY3MZFuu/M0tHi9DRfeejtsopk0vxNwsauW3UGNPra0FaiVz3uL3uc97uLnEuce0neVScFN7plVjf3ZL2qiQHDmtBuWSSB3US7MPY4HvXJa1ZAcQaAblkEbT1HPK63qcD3rmMOxKopy408skWbjlO51uFxwJ61ZfI57nPe5z3uNy5xJLjzJPFaRiat0WUarZ7avLyq3XZ6IaDSTPbNVsMcAsRG4WdNyBb81nO+8991tdqVtl6pJdTsdXeHmHD4sws6YmUj0/J/hDFGenFYJcRqXA3axwjH7Noa7+IOUr6W462ipXy7tofFib5zyN27kOJ6goMjubkkkneSeJJ4krm9OnVO2ZY+rbLoVURdhuEREAREQBUKqiAsSsuu/0L1gBjW01cTZu5k+82HQ2Xp+16+Z4UhWnxrPJjVrTKVKZ9CSRQVMQzCKeF4uL5XtdyIO8d65mv1dUTzeMywHk12ZvqeCfUQomw/EKinOanlkiN7kNcQHH6zeDu8Lp6HWXXssJGwzDmWlrj3tNv4Vy8nJH0sy4KXY29TqxkH9lUsd1PjLfaHH3LnNINF6ijax8xiLXuygscTvsTvBaOgFdLTa12/raRw9CQO9jmt96t6wcVbVUNDUMa9jZZHkNfbMMoc3fYkdHPpV4vKqSrsWmq31ODslkBXVaJYFFlFfXObHSMIyh/Cd17Dd0sv0dNuQN+mqUrbNW9GgGG1Fg7YT5XAEHZSWcDwINt4Vt1HMOMUo7WO/BTMzS/Dj/e4B2uDferzNJqA8KulP7aP8Vy+5r8TLmPwQa9hHEEdoIXjOOantuOUh4VNOf2sf4q63E6c8JoT+0b+Ke6f4jm/B8/7QcwqZ28x619B+FQ+fH95qrtYTvzRnvanu/2jm/B89528x60zN5hfQnhEI3Z4x3tTwyEfrIx9pv4p7r9v/f6I5vwfPjW34AnsV9lJKeEUh7GOPwU8uxSnHGaEdsjPxVl2PUY41VMP2sf4qPcv8RzX4ISbhlSeFPUHsikP9Kut0frTwpanviePeFMD9K8PHGspu6Vh9xWPLpvhjeNUw+iHu/laVPuLf8AaTzK8EXx6IYg7hSyd5Y3+ZwWZDoFiLuMTGelIz+kld0/WLhg4TPd2QzD3tCxZNZ1AODah3ZG34uCjnZfxI478Ggp9WdUf7SaBnZneR3Wb71uKPVjALGaeWTqYGsB9eY+1Wpta1N8ynqHekY2j2OctVV61ag32VNEzre9z/YA1RvOxu2SBhWjdHTWMMLA4fPN3P8AvOuR3LE0k0wpKMFrn7SYcImEF1/rHgwdvcCooxPS7EKi4fO5jT82L5Mdl2+MR2krSxxKZ9O292wsbfc2WO41PWzbaY8NzGDyYm8m/E8T6gMVgVGtVxdcyktI2S0ERFYkIiIAiIgCIiAKllVEB5LV4MauooBjujXXY+P/AEjC/Sl97lyz1INFhUVVhlA6WZkVPTOlMxJsbZneKD0E7u47uhY5Wlp/JnXTRz+imANmDquqOzoYN73HdtSPmN6bX3Ejf0Dfww9KsffWSCw2dPF4sUQ3Bg4XIG7MR6huHSTf0p0i8JLYIG7Kig3RxgWzW3B7hz5DovzJWia1TMtvir+CUt9WWdkqbJZVkstNFtGJsVTYDkFmZUypoaMLwcch6lTwcch6lnZUypoaMLwcch6k8HHIepZuVMqaGjD2A5BV2Ky8qWTQ0YuyVdismyWTQ0Y2yVdksiyKdDRYES9CNXkTQ0eAxegFVFJIREQBERAEREAREQBERAEREAREQHlwVsxq8qWUA8NavYVUUgIiIAiIgCIiAIiIAiIgCIiAIiIA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7368" name="Picture 24" descr="http://www.citycode.ru/pub/img/vib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4286256"/>
            <a:ext cx="1904960" cy="1190600"/>
          </a:xfrm>
          <a:prstGeom prst="rect">
            <a:avLst/>
          </a:prstGeom>
          <a:noFill/>
        </p:spPr>
      </p:pic>
      <p:pic>
        <p:nvPicPr>
          <p:cNvPr id="57370" name="Picture 26" descr="http://cs424830.vk.me/v424830492/6803/DgD9N8W8C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4" y="5572140"/>
            <a:ext cx="1143008" cy="1143008"/>
          </a:xfrm>
          <a:prstGeom prst="rect">
            <a:avLst/>
          </a:prstGeom>
          <a:noFill/>
        </p:spPr>
      </p:pic>
      <p:pic>
        <p:nvPicPr>
          <p:cNvPr id="28" name="Picture 6" descr="http://us.123rf.com/450wm/alekseiveprev/alekseiveprev1502/alekseiveprev150200029/36568017-%D0%92%D0%B7%D1%80%D0%BE%D1%81%D0%BB%D1%8B%D0%B9-%D1%83%D1%87%D0%B8%D1%82%D0%B5%D0%BB%D1%8C-%D1%81-%D0%B1%D1%83%D0%B4%D0%B8%D0%BB%D1%8C%D0%BD%D0%B8%D0%BA%D0%BE%D0%BC,-%D0%B2%D0%B5%D0%BA%D1%82%D0%BE%D1%80%D0%BD%D1%8B%D0%B5-%D0%B8%D0%BB%D0%BB%D1%8E%D1%81%D1%82%D1%80%D0%B0%D1%86%D0%B8%D0%B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8617" y="0"/>
            <a:ext cx="1095383" cy="1643074"/>
          </a:xfrm>
          <a:prstGeom prst="rect">
            <a:avLst/>
          </a:prstGeom>
          <a:noFill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17026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14338"/>
            <a:ext cx="91440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ШИФР ЦЕЗАРЯ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6072230" cy="2643206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solidFill>
                  <a:schemeClr val="tx1"/>
                </a:solidFill>
                <a:latin typeface="Calibri"/>
              </a:rPr>
              <a:t>• </a:t>
            </a:r>
            <a:r>
              <a:rPr lang="ru-RU" sz="2500" dirty="0" smtClean="0">
                <a:solidFill>
                  <a:schemeClr val="tx1"/>
                </a:solidFill>
              </a:rPr>
              <a:t>Особую роль в сохранении тайны сыграл способ шифрования, предложенный Юлием Цезарем и изложенный им в "Записках о галльской войне" (I в. до н.э.). 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 • Цезарь заменял буквы в соответствии с подстановкой, нижняя строка которой представляет собой алфавит открытого текста, сдвинутый циклически на три буквы влево.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00108"/>
            <a:ext cx="2857488" cy="28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oup 94"/>
          <p:cNvGraphicFramePr>
            <a:graphicFrameLocks/>
          </p:cNvGraphicFramePr>
          <p:nvPr/>
        </p:nvGraphicFramePr>
        <p:xfrm>
          <a:off x="142844" y="4643446"/>
          <a:ext cx="8786877" cy="2072640"/>
        </p:xfrm>
        <a:graphic>
          <a:graphicData uri="http://schemas.openxmlformats.org/drawingml/2006/table">
            <a:tbl>
              <a:tblPr/>
              <a:tblGrid>
                <a:gridCol w="548570"/>
                <a:gridCol w="550197"/>
                <a:gridCol w="548569"/>
                <a:gridCol w="550197"/>
                <a:gridCol w="548570"/>
                <a:gridCol w="548569"/>
                <a:gridCol w="550197"/>
                <a:gridCol w="548570"/>
                <a:gridCol w="548569"/>
                <a:gridCol w="550197"/>
                <a:gridCol w="548570"/>
                <a:gridCol w="550197"/>
                <a:gridCol w="548569"/>
                <a:gridCol w="548570"/>
                <a:gridCol w="550197"/>
                <a:gridCol w="548569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КРИПТОГРАФИЯ: </a:t>
            </a:r>
          </a:p>
          <a:p>
            <a:pPr algn="ctr"/>
            <a:r>
              <a:rPr lang="ru-RU" sz="3600" dirty="0" smtClean="0">
                <a:latin typeface="Comic Sans MS" pitchFamily="66" charset="0"/>
              </a:rPr>
              <a:t>НАЙТИ И РАССЕКРЕТИТЬ!</a:t>
            </a:r>
          </a:p>
        </p:txBody>
      </p:sp>
      <p:pic>
        <p:nvPicPr>
          <p:cNvPr id="11277" name="Picture 13" descr="http://lib.rus.ec/i/25/198025/p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0142" y="5643578"/>
            <a:ext cx="1553858" cy="1214422"/>
          </a:xfrm>
          <a:prstGeom prst="rect">
            <a:avLst/>
          </a:prstGeom>
          <a:noFill/>
        </p:spPr>
      </p:pic>
      <p:pic>
        <p:nvPicPr>
          <p:cNvPr id="2052" name="Picture 4" descr="http://coollib.com/i/24/199424/p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3726" y="1"/>
            <a:ext cx="1580274" cy="1214422"/>
          </a:xfrm>
          <a:prstGeom prst="rect">
            <a:avLst/>
          </a:prstGeom>
          <a:noFill/>
        </p:spPr>
      </p:pic>
      <p:pic>
        <p:nvPicPr>
          <p:cNvPr id="2054" name="Picture 6" descr="http://coollib.com/i/24/199424/p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214414" cy="1238702"/>
          </a:xfrm>
          <a:prstGeom prst="rect">
            <a:avLst/>
          </a:prstGeom>
          <a:noFill/>
        </p:spPr>
      </p:pic>
      <p:pic>
        <p:nvPicPr>
          <p:cNvPr id="2056" name="Picture 8" descr="http://coollib.com/i/24/199424/p4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429000"/>
            <a:ext cx="2798942" cy="18358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57290" y="2946495"/>
            <a:ext cx="292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Обйгоба лсйрупдсбхйа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928934"/>
            <a:ext cx="3429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Хпснбмэоба лсйрупдсбхйа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9124" y="5143512"/>
            <a:ext cx="36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Лпнрэяуёсоба лсйрупдсбхйа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5852" y="5143512"/>
            <a:ext cx="3143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Обфшоба лсйрупдсбхйа</a:t>
            </a:r>
            <a:endParaRPr lang="ru-RU" sz="2200" dirty="0"/>
          </a:p>
        </p:txBody>
      </p:sp>
      <p:pic>
        <p:nvPicPr>
          <p:cNvPr id="2058" name="Picture 10" descr="http://coollib.com/i/24/199424/p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643578"/>
            <a:ext cx="1587568" cy="1214422"/>
          </a:xfrm>
          <a:prstGeom prst="rect">
            <a:avLst/>
          </a:prstGeom>
          <a:noFill/>
        </p:spPr>
      </p:pic>
      <p:pic>
        <p:nvPicPr>
          <p:cNvPr id="2064" name="Picture 16" descr="http://coollib.com/i/24/199424/p3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3357562"/>
            <a:ext cx="1767871" cy="1812770"/>
          </a:xfrm>
          <a:prstGeom prst="rect">
            <a:avLst/>
          </a:prstGeom>
          <a:noFill/>
        </p:spPr>
      </p:pic>
      <p:pic>
        <p:nvPicPr>
          <p:cNvPr id="2066" name="Picture 18" descr="http://coollib.com/i/24/199424/p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1428736"/>
            <a:ext cx="3486515" cy="1558432"/>
          </a:xfrm>
          <a:prstGeom prst="rect">
            <a:avLst/>
          </a:prstGeom>
          <a:noFill/>
        </p:spPr>
      </p:pic>
      <p:pic>
        <p:nvPicPr>
          <p:cNvPr id="2068" name="Picture 20" descr="http://coollib.com/i/24/199424/p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9" y="1428736"/>
            <a:ext cx="2021785" cy="1553719"/>
          </a:xfrm>
          <a:prstGeom prst="rect">
            <a:avLst/>
          </a:prstGeom>
          <a:noFill/>
        </p:spPr>
      </p:pic>
      <p:pic>
        <p:nvPicPr>
          <p:cNvPr id="2070" name="Picture 22" descr="http://pgbooks.ru/upload/main/ddd/ddd40a5c4a9ec3d13c71435ac45d34b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1194778" y="2694952"/>
            <a:ext cx="3643338" cy="1253781"/>
          </a:xfrm>
          <a:prstGeom prst="rect">
            <a:avLst/>
          </a:prstGeom>
          <a:noFill/>
        </p:spPr>
      </p:pic>
      <p:pic>
        <p:nvPicPr>
          <p:cNvPr id="26" name="Picture 22" descr="http://pgbooks.ru/upload/main/ddd/ddd40a5c4a9ec3d13c71435ac45d34b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 flipH="1">
            <a:off x="6647429" y="2718379"/>
            <a:ext cx="3714776" cy="1278365"/>
          </a:xfrm>
          <a:prstGeom prst="rect">
            <a:avLst/>
          </a:prstGeom>
          <a:noFill/>
        </p:spPr>
      </p:pic>
      <p:pic>
        <p:nvPicPr>
          <p:cNvPr id="27" name="Picture 9" descr="E:\Documents and Settings\Admin\Рабочий стол\Безымянны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5786454"/>
            <a:ext cx="2896084" cy="929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odrobnee-o-shifrovanii-v-vats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КРИПТОГРАФИЯ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1500174"/>
            <a:ext cx="8643998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noProof="0" dirty="0" smtClean="0"/>
              <a:t>•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Наука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о шифрах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Calibri"/>
              </a:rPr>
              <a:t>– криптология.</a:t>
            </a:r>
          </a:p>
          <a:p>
            <a:pPr lvl="0" algn="just">
              <a:spcBef>
                <a:spcPct val="20000"/>
              </a:spcBef>
            </a:pPr>
            <a:r>
              <a:rPr lang="ru-RU" sz="4400" dirty="0" smtClean="0"/>
              <a:t>• Она делится на две дисциплины:</a:t>
            </a:r>
          </a:p>
          <a:p>
            <a:pPr lvl="0" algn="just">
              <a:spcBef>
                <a:spcPct val="20000"/>
              </a:spcBef>
            </a:pPr>
            <a:r>
              <a:rPr lang="ru-RU" sz="4400" dirty="0" smtClean="0">
                <a:cs typeface="Calibri"/>
              </a:rPr>
              <a:t>• криптография: как засекретить что-то; </a:t>
            </a:r>
          </a:p>
          <a:p>
            <a:pPr lvl="0" algn="just">
              <a:spcBef>
                <a:spcPct val="20000"/>
              </a:spcBef>
            </a:pPr>
            <a:r>
              <a:rPr lang="ru-RU" sz="4400" dirty="0" smtClean="0">
                <a:cs typeface="Calibri"/>
              </a:rPr>
              <a:t>•</a:t>
            </a:r>
            <a:r>
              <a:rPr lang="ru-RU" sz="4400" dirty="0" smtClean="0"/>
              <a:t> криптоанализ: как рассекретить то, что засекретил криптограф.</a:t>
            </a:r>
            <a:endParaRPr kumimoji="0" lang="ru-RU" sz="4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КРИПТОГРАФИЯ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285860"/>
            <a:ext cx="8786874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800" dirty="0" smtClean="0"/>
              <a:t>• </a:t>
            </a:r>
            <a:r>
              <a:rPr lang="ru-RU" sz="2800" b="1" dirty="0" smtClean="0"/>
              <a:t>Конфиденциальность: </a:t>
            </a:r>
            <a:r>
              <a:rPr lang="ru-RU" sz="2800" dirty="0" smtClean="0"/>
              <a:t>как сохранить информацию в</a:t>
            </a:r>
          </a:p>
          <a:p>
            <a:pPr lvl="0" algn="just">
              <a:spcBef>
                <a:spcPct val="20000"/>
              </a:spcBef>
            </a:pPr>
            <a:r>
              <a:rPr lang="ru-RU" sz="2800" dirty="0" smtClean="0"/>
              <a:t>секрете от всех, кроме имеющих доступ.</a:t>
            </a:r>
          </a:p>
          <a:p>
            <a:pPr lvl="0" algn="just">
              <a:spcBef>
                <a:spcPct val="20000"/>
              </a:spcBef>
            </a:pPr>
            <a:r>
              <a:rPr lang="ru-RU" sz="2800" dirty="0" smtClean="0"/>
              <a:t>• </a:t>
            </a:r>
            <a:r>
              <a:rPr lang="ru-RU" sz="2800" b="1" dirty="0" smtClean="0"/>
              <a:t>Целостность: </a:t>
            </a:r>
            <a:r>
              <a:rPr lang="ru-RU" sz="2800" dirty="0" smtClean="0"/>
              <a:t>как обеспечить передачу данных в целости и сохранности. В частности, как заметить, менял ли кто-то данные по дороге.</a:t>
            </a:r>
          </a:p>
          <a:p>
            <a:pPr lvl="0" algn="just">
              <a:spcBef>
                <a:spcPct val="20000"/>
              </a:spcBef>
            </a:pPr>
            <a:r>
              <a:rPr lang="ru-RU" sz="2800" dirty="0" smtClean="0"/>
              <a:t>• </a:t>
            </a:r>
            <a:r>
              <a:rPr lang="ru-RU" sz="2800" b="1" dirty="0" smtClean="0"/>
              <a:t>Аутентификация: </a:t>
            </a:r>
            <a:r>
              <a:rPr lang="ru-RU" sz="2800" dirty="0" smtClean="0"/>
              <a:t>как доказать, что данные поступают из правильного источника. </a:t>
            </a:r>
          </a:p>
          <a:p>
            <a:pPr lvl="0" algn="just">
              <a:spcBef>
                <a:spcPct val="20000"/>
              </a:spcBef>
            </a:pPr>
            <a:r>
              <a:rPr lang="ru-RU" sz="2800" dirty="0" smtClean="0"/>
              <a:t>• </a:t>
            </a:r>
            <a:r>
              <a:rPr lang="ru-RU" sz="2800" b="1" dirty="0" err="1" smtClean="0"/>
              <a:t>Non-repudiation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неотречение</a:t>
            </a:r>
            <a:r>
              <a:rPr lang="ru-RU" sz="2800" b="1" dirty="0" smtClean="0"/>
              <a:t>): </a:t>
            </a:r>
            <a:r>
              <a:rPr lang="ru-RU" sz="2800" dirty="0" smtClean="0"/>
              <a:t>как сделать так, чтобы</a:t>
            </a:r>
          </a:p>
          <a:p>
            <a:pPr lvl="0" algn="just">
              <a:spcBef>
                <a:spcPct val="20000"/>
              </a:spcBef>
            </a:pPr>
            <a:r>
              <a:rPr lang="ru-RU" sz="2800" dirty="0" smtClean="0"/>
              <a:t>человек, что-то пообещавший, потом от обещаний не</a:t>
            </a:r>
          </a:p>
          <a:p>
            <a:pPr lvl="0" algn="just">
              <a:spcBef>
                <a:spcPct val="20000"/>
              </a:spcBef>
            </a:pPr>
            <a:r>
              <a:rPr lang="ru-RU" sz="2800" dirty="0" smtClean="0"/>
              <a:t>отказывался.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РАЗВИТИЕ КРИПТОГРАФИИ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4525963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ru-RU" dirty="0" smtClean="0"/>
              <a:t> Интересно, что в глубокой древности тайнопись считалась одним из 64-х искусств, которым следует владеть как мужчинам, так и женщинам. Сведения о способах шифрованного письма можно обнаружить уже в документах древних цивилизаций Индии, Египта, Месопотамии.</a:t>
            </a:r>
          </a:p>
          <a:p>
            <a:pPr marL="0" indent="0" algn="just"/>
            <a:r>
              <a:rPr lang="ru-RU" dirty="0" smtClean="0"/>
              <a:t> Видимо, первые системы шифрования появились одновременно с письменностью в четвертом тысячелетии до нашей эры.</a:t>
            </a:r>
            <a:endParaRPr lang="ru-RU" dirty="0"/>
          </a:p>
        </p:txBody>
      </p:sp>
      <p:pic>
        <p:nvPicPr>
          <p:cNvPr id="28674" name="Picture 2" descr="http://tainamira.net/images/istorija-vozniknovenija-bumagi-pergament.jpg"/>
          <p:cNvPicPr>
            <a:picLocks noChangeAspect="1" noChangeArrowheads="1"/>
          </p:cNvPicPr>
          <p:nvPr/>
        </p:nvPicPr>
        <p:blipFill>
          <a:blip r:embed="rId3" cstate="print"/>
          <a:srcRect b="8694"/>
          <a:stretch>
            <a:fillRect/>
          </a:stretch>
        </p:blipFill>
        <p:spPr bwMode="auto">
          <a:xfrm>
            <a:off x="5786446" y="5357778"/>
            <a:ext cx="2971968" cy="1500222"/>
          </a:xfrm>
          <a:prstGeom prst="rect">
            <a:avLst/>
          </a:prstGeom>
          <a:noFill/>
        </p:spPr>
      </p:pic>
      <p:pic>
        <p:nvPicPr>
          <p:cNvPr id="28678" name="Picture 6" descr="http://1.bp.blogspot.com/--me7SHRQYfM/URzfrB8T6mI/AAAAAAAAAAw/B-0dCppRCTo/s320/%D0%A4%D0%B5%D1%81%D1%82%D1%81%D0%BA%D0%B8%D0%B9+%D0%B4%D0%B8%D1%81%D0%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286340"/>
            <a:ext cx="1487838" cy="1571660"/>
          </a:xfrm>
          <a:prstGeom prst="rect">
            <a:avLst/>
          </a:prstGeom>
          <a:noFill/>
        </p:spPr>
      </p:pic>
      <p:pic>
        <p:nvPicPr>
          <p:cNvPr id="28684" name="Picture 12" descr="http://www.chitaikin.ru/wpimages/wp8c289618_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303577"/>
            <a:ext cx="3071834" cy="1554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РАЗВИТИЕ КРИПТОГРАФИИ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6572296" cy="5572164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800" dirty="0" smtClean="0"/>
              <a:t> Известно, например, что в Древней Греции и Древнем Китае голову раба брили, писали на его голове, ждали, когда волосы вновь вырастут, после чего отправляли с поручением к адресату.</a:t>
            </a:r>
          </a:p>
          <a:p>
            <a:pPr marL="0" indent="0" algn="just">
              <a:buNone/>
            </a:pPr>
            <a:r>
              <a:rPr lang="ru-RU" sz="2800" dirty="0" smtClean="0"/>
              <a:t> </a:t>
            </a:r>
          </a:p>
          <a:p>
            <a:pPr marL="0" indent="0" algn="just"/>
            <a:r>
              <a:rPr lang="ru-RU" sz="2800" dirty="0" smtClean="0"/>
              <a:t> Знатокам поэзии хорошо известен такой довольно широко используемый в то время прием тайнописи, как акростих, в котором скрываемое сообщение образуют начальные буквы стихотворных строк.</a:t>
            </a:r>
            <a:endParaRPr lang="ru-RU" sz="2800" dirty="0"/>
          </a:p>
        </p:txBody>
      </p:sp>
      <p:pic>
        <p:nvPicPr>
          <p:cNvPr id="31748" name="Picture 4" descr="https://www.stihi.ru/pics/2014/06/06/1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00504"/>
            <a:ext cx="2203680" cy="1857388"/>
          </a:xfrm>
          <a:prstGeom prst="rect">
            <a:avLst/>
          </a:prstGeom>
          <a:noFill/>
        </p:spPr>
      </p:pic>
      <p:sp>
        <p:nvSpPr>
          <p:cNvPr id="31750" name="AutoShape 6" descr="data:image/jpeg;base64,/9j/4AAQSkZJRgABAQAAAQABAAD/2wCEAAkGBxMSEhUTEhIVFRUVGBgYFxcVFxUVFxUXFxcdFxgXFhcYHSggGBolHRgVITEhJSkrLi4uFx8zODMtNygtLisBCgoKDg0OGxAQGi0dHSUtLy0tLS0tKy0tLS0tLS4tLS0tLS0rLS0tLS0tLS0tLS0tLS0tLS0tLS0tLS0tLS0tLf/AABEIAPYAzQMBIgACEQEDEQH/xAAbAAACAgMBAAAAAAAAAAAAAAADBAECAAUGB//EAEsQAAEDAgMDBwYKCAQGAwAAAAEAAhEDIQQSMUFRYQUicZGhscEGEyMygdEkM0JSYnJzssLwFFNjgpKi0uFDg5OzBzRko8PxFUTT/8QAGQEAAwEBAQAAAAAAAAAAAAAAAAECAwQF/8QAJREBAQABBAICAgIDAAAAAAAAAAExAgMRITJBE1EEEvDxFGGB/9oADAMBAAIRAxEAPwDyViLTNx0oTUalqOkKlOl8mT8Iw/RH8hC9GqVgyJBg7gXey115x5MCK2HP0iO8eK9Fx1Gk5rfO5QAeaXOy85wLYFxqCbLh/I8o328CU6jKkgAktsczHC+7nDW4txSVbAUjiGg02EGk8xlbEh7L6a3KfwjRzjmaSTJy6CwaNp2NCFX/AOZp/Z1R/NTKwl76ahVeQcMdaNP2DL3JZ/krhT/hR0OePxJzlmkHNgycwIjVuhvGV0HjbpQuQyyH5Xh2Z2YAFtgAG2AAtYXgeJqatXHPJcTnDT4fyVoO84DnGV7miHbIBGo4qKnkVRi1R46Qw/hXQ4FvOr/a99NhWrDarMxdIZDvnWAqMjR5vlzxHboq+TXzkv10/TQcpeRbabHPFWcomDTAtO8FUq/8PzsqM6nt/EV0mKz/AKJWc+c2V5uCLCSIBggdIG1bDF1spkuytDCT6pNtzTc7epV8uuey/TT9PPa3kBW1DmHoc7xakXeSFfM5gbJaATDmfKmNY3FehYTFOLg1z9ARGWM5gGbt01/OpKQ+EVfqUj21B4J/PrmR8emvMqvkviG/4T/YA7T6pKSxHJFZutN4jexwHXC9WqYqoHlvmxfPlHPuGkCXFrSGgyFOK59BxgjNTcYNiJZodxunPyNXuF8Wl45UwbxqOuR3q1emTJG/gvYK9drKQe/SBu3TtQRSoVQ7m03wSDzWug7lX+R9xPxf7ePebduPUscF6hguR8O5ji6ky1SqJiLCo4DTcAEo7kbBuMBrmzEEecDTJgQ480/3V/Pp+qXx37ebyoXoGI8lKWdrWueMwcblpjLERI4oFXyObsqdbB4FVN7R9l8epwzljzdb7l7kH9HaHFwMyBEjQTcFaB+q0llwiyzLC5VlSVBVA61EZqFRqM1uiVS6LkG1TDn9rHW4L0PlR3oyJgmwAmSY0Ea7+gFec8lH0lONlcfeC9NxOUDMWk/JkRIzQLExGxcf5GY6NrFA5JqZgYcSNYMkncQS9wA4CETFfH0fq1R2MPgowlOlTGZsycjTMSMxGWYttGivjR6Wh01B1snwWFy09L4nFMY4AgkkXIaXZGmbuIFgSI4noV6GIa4wLOABLSCI4aRa2ipieTWPe2o7VoGxpnK4uFyCRc7CESnhQHBwJsHCCS71y0m7iT8kW0up6PsHCfGVx9Np66TfclMfyqGFzHUy4CxMOj4vzmxpEQI114XTuG+OrfuH+SPBLco4F1RzXAMtBkls+qRo6k7ad/anOOexeeOk8u3wtYjbRqHrYSiYt0Ma7IHHmjQn1iBaATt2BRj3h+HrCW5hTqNcGnMGnIbT/ZFZTD6bAdC1ultmoRbxB7LYW8zTY2NMszJmZBY2NiFTHwl/2VL79VNU8MKemY5oGjQGwCZ5oHX0IBb8IPGiOx7vel9mrisAHky7NGaA4McASPqzuOuwK1amfNEEychBO85YlJY1hEEucHZ3EnnCQ3mlwDbTlgDetjYsEEkFtidSCNSq4wXJOrSL8OGt1cxvCQQJE7JEquCpVGtIfl1kZXOdrqOcJj2nXYhPqOGGouZ82nOuhYBsCNRxBJDb+qb7y0tBi87Si4EA5OHMeP2tX75QGYBhdmhpbfnA3Ls4cBAEQMu/pTGDHMq6/GVdInU6TaelJUqNVuRokAudOXLzdbuzWI00HeFXukZrj0tPof3BazlGg41Q7n6wI9XQX1sZc7SLD2rZ1vjKU/T+6l8Sa3Py5dQG2NhAMx8o3P8ACiUWNB5d3o0+k/dXB1Tfq7l3XlzP6PTJ1zXsRfIdhuOhcLV1/O5dmz4sNzKriqqz1Vas2zaiwgsCZGiCbjkwjPO6sD2r1DlHCmpTcwRLrX07j3dS8swG07ntPivUuUXvDQGts4hrnExlDiG2Gpdey5PyMx0bWKw4MuyZm05ES7V4DXAtDSRfQ3t0K2PHpKH2jv8AZeqUqfpjLnEaDnVRcXAtDSPW9yPyk3nUPte+k8Lm9tGY55GSC/1r5WudLdoMMd4dKzAYjO0GHXAMuAAM3t/6TGKa2AHEgEgCC5pJOglt0DB0ac5mSLA5czoAdMHzc5RMHZvU9cK9h0R6eqN7KR++PBS/H0xm5wJbEgXgkwJjjZWA+EO40mdjn+9L4vAOIqHO4gtFoa64LiRGQk6iNtlXE9ks0sfRe5rYztdmtHOggza99qVFY/olJwE5qdK2UukPDQRA1sSm8BQcGPzBwLpMHzdp3ZNsRKDyS4jC4eP1dIaOOrQNmnToiiF+TXOacuVwBc6ZYQIgkHNGmgAO9Hf/AMy3jSf2PZ71YYl/nAyRBLrQAcoLhvv6vaorj4TSP7Kr96kj2BqjmEkEtMagxaRbo0KHSIdLmuzA6RBAtoI60LFYR0vMkhxbbYImYALeF5kxtU8mUS1kGYzGAcwgTYQ4kiyfE4MrgKTHYehnaDDKcSJgw0DthFo1A4SGkdI+dBsduzqVMLQz4ZrN7I6Nk+xWo4U0zlY1gYXEm5aRN9IIO7UWRq9lC/J/+L9q7wPikyKwN3GbTdmSZsAMs3NtZvqnsDrW+1P3GFUrYJklxz2gxnfHNJcOaDeDsRz2OFMSPSUul/3SlcQ+pnOxoi8WiIvMTqdCfVCbxJ59I8XfcKWxeKcHloE80EAXM5ots7UQq53y2dmw1Mn534HXXCP1Xe+XBnDsJ2uE6/MdvuuDqi67tnxYbmQyoKkqFqzbWmmGiyWopxosUJbDCCz+lp7163VeAwuImIIESSRcADfMQvJsM31+IYexeq1KHnKTRb5DrzFoOwgrk3/To2/YVDG0z6Q0iObL3hmYsdBDmOIEyBYpzlRvxX2rO0OHig0uTh5ssnnAPEjNDfOSfVJ3O2o/KkZKfCrS++B4rnvHPTTtTlbCl7LWcJIOZ4ynKRPMu4304+xJ8k0Q1xJpOaS1oDnNvAmQXD5OkAwdbLZ4/FCk3Mb8BEmxJgTewQWY0ZW5rOcRDXcwwXhuhnSZ90pTn9T65Q4fCBxpHscPeodjRzgGvOQS7mloHRmiZg6birVx8IpnfSqDqdTKsaecOIzMcQ0SdzSSLA/SINwdUjCwdVtQF4ZB9UkxeNYg6dO5I8nADB0pDiAxshpymAINwR1StlhcO5sy/MDEDn2jX1nu18EjyXSzYVreDm9TiNPYq9BYUKLxnLDLoMOJJEmAQJOW52b1XEt9NR+rVH3D4IrMIC1ocxmdgHHKJBkWtoYVcX8bR6Xj+QnwR7MvyliHse2DLSHWDC8yMv0hv2JjCEljS4ySAZiNRO8q9fDNLg50GBEHvWYeiGNDQZA0s0QNghoAgdCm4EyU5MHom8Mw6nkeCJVaS4EGwJkb9kfnctPi8/6K7I3MQ6rbM8f4rtjCC7oU8jONN3mfNBrQPXHnDmO0ucaYbJjftGqu6c1Mvoxg/Wrfa/8AiprWubUHqFzWy7QVHbtQRO/dotnhfXr/AGgP/ap+5LVsRVBcACYdYBp9WJ9bQ2ItY2jVKZNeuZfSN7l2og+odRsSPLGKewiCBJ3tEy0wDmHzoWwxPr0uLnf7bkrjXDzjWmkHSQMxaSCMptMQIv29KenMKtF5cj0DZ+cJ/gcvPq2q9B8uhFBgAgZtnBrl5/VF127Piw3MhOVVZ6qVqzbiiy4TdJSGy0QL3V6bbJpbXD+ppcADqgL06iC7DDKYcaQggwZy2uvNMM6WRuH916TyeCcKzKYcaTYO45bdq5fyPTfa9qP5HMVC0tzEGJacwOWGw8uzA7yZ6E1yv8WDufSPVVaknPa15BqkGcuYvgGxhpgAAgmZ01Cb5Wn9HvqPNk+x7ZWF55nLScL8o4I1REsAgjnMzkEiJaZEdRRWYRoblFhmDhAAiHB8DhIRMTOU5dYtcDtIPcVp8JXd5wVKlRlNjgKgZnMuzMAE5oBFpsJk6qJLYo/ih6aj9WqOxp8FFXCvc69TK0QQ1rRJIMjM4kyJ2ABZiXg1MO4bS/XW9MnwQMRmdVLWvuGOOUPEjTLLctpJ2n3I4BtjHj1ngjcGweuStfydSLsOWg5TmqgGJgiq68WlHwFMtLpznN84EBsTa7nEm8WOwIXJQPmngHKRVrXgGPSuOhT9GW/QKuZstY+CSXOJbIzOythszZ2a4EcdjGLPPoTrncP+0/3JE1nNNIufUdzRUeck5c4M3A5o1AHBP8oDn0Ptf/FUCdKBcr0yRDRJLXADLmmRGtg3rCLQqFwvMjbkcwHoDiT7VTlPEObly67Rwkc4k2AsRcj1lOCLiwFxmZItFpMDUzbbtU8dK9leTjFJ53Pr8dKr1GBxJeXgkktcBORzR6jCYkfOLrSSowb8tOqYnLUrmNNHuOuxA5Pe3NzabQLQWT6rm5gXGOdzg8Tv6zVmU/S+F+MrfWYf+233LWco1HipAflFxOZ2stiGiQbHbG1bPD/HVumn9xK1K5Dn+jAAJ5xAh07NbkloOm0BKZHobF3fS4ud/tlK4p9PzkOZJMc7I4/JJ1A1jZxTmKHpKXS/7hQMdTuLEyQ2ZHM25myDe2vQiehXOeXRmg0jQv8AwlcBV1Xf+XgigwD5/cwrgquq7dnxYbmS7lClyxas3U4aIb0z1K7Wd5QKTpAEbZ/PYm2vJbPE9SdSdw85Z36dZH56F6RyMzNhqYMxkboSDbiL7F57hWzhw7i+fY6bda9C8nD8GpdB7yuXfw32srvohrmsLTlL+aA6BIGecoEQIJgnYr8q0g3D1A0AACYAAGs7Ez5olwJdYGQAIvli522J3JXG5zhqvnAA7I+MukZffPZpoufnDQzjK5Y0G0mwmYnZMDglv/kH5WFrAS8PLQDYwBF3ZYuQmsRQD2hriYIuBtkbVjsI10ZpMSAcxm5a6ZF5ljT7FM4V2Xxp52HdBHpDYxImk+xgws5QxTmAFoGpkuMN0MAnX1suzbxVcazL5m5MVhqSTem8anpTRYDqAYmJAt0IBOnyi1zokAEW4m0AOmHTw8VnJI5tQftana6fFOloiIET/fvSOBaD55p/WOmCRqxp1Fxqj0a1EMqOcS1jixxaDALhl3k6GZQ+Uhel9qPuuHii/oVOAAwANENy80tG4EXG3RLY9oYKQEwKzBclxvOpcST7UTIX5QrsaAHAOnRu8jfw4myrh207mnlvYlsRa8SOntRsTRzFultZE2OoF7HRBbTeDd+ZvEc7hzgY7EvRl8EwEVARINSqCDoZdtQMG2nmcW03NOZwc6/OLSWyXTzha27TYmMG2RUGnpKmmuqinhGtJILtZu95EnWxMbSqtLgrhj6av/lfdKq6vUFSAwwZ9YtaI5oEQST8rYPFWwvx9f8Ayvun3ozsKznS0HOQXSJkjSZ3JWiAYr4yn0v+6tdiccJDjTIjTNMyNRlaCAeJ4rY4j42kOD+wN96HUwjSZvqT7TtTlnXJVy//ABAPoqY+mexv91wlUXXceXzYp0xxdqSTYDaVxFcXK7dnxYbmS7lVWeFVas3S4Jwgyb2AHE2PUB3Jl1mxtlIYc26NUx52ej8hOpdBgH/BmtO+rfjLJkdEdfBdr5M46m3D0w6oxpE2LgD6x2FcFydVHmafF7/DYu48maobhWOygkvy3tdz8tzHFc+93G23luBynR/WM9hB2cELH4+m6jUaHSXMeAAHG5BA2K/p/wBiP4z7lmWv+spj/Lce965emzKfKTMos+YE+jqHZ9VXbyi3Yyr/AKVTxCH5msdaw9lMeLip/Ram2u/2NpjvaUuv5/R9gY3FF2TLSq82oHHmRYAjaeKIcYf1FU/6fi9ScE7bXqn/AEx3MUDAftav8cdwR0O0fpj/ANRU9ppD8aXw7qrTUPmDz35hL2W5jW7/AKKK7AN+fVP+bV8HITsNTGrn+2tV/rTnA7WNetPxI/1B7kHFtrvy+jYMr2vvUPyTOxipUw1Ij5fTNV3fKoyhQGob+9I+8jr+f2DT6uI/V0fbVf8A/mhGtW3UB/mP/oVjyfh4+Jp/wtKg4Gh+pp/wN9yno+y1Ko9maX0Oc5zvWNp2aKlTGu/W4cdLj706MJT2U2exrfcsNBnzW9QT5g4aVmIyue/9Jw0vyzwyiPnqTyj/ANVhuon/AMq3GQbh1IaLYOGlqYmXNd+l0JbmAhtudE/4nAKTjP8AqaZ6GH+orckoT/FKUcOH8tZNOk7OHg54hsbBxXH4n1j0nvXXeV3/AC9Dof4LkKm/eu/a8XNryA8ISNUVA2VohtWVkU1RFtUq1lpRqTZTJvOSakUmm135ej5Ujq7V3Xk9U+CD6NZn+4w+K89wVmsG6oe5vvK7rkF8YN/Cs0/zU1huY/600OzcSoUO2qsrhdMSFaUIFXlBoKpUfCtOq1uLdmzDYBedpOje0E9IG1EgqhrPe4BoLWEgF9gTqebPyePH2pjzdOi0uNt52npJ19qT5MpvJBcTlFxJB9UkAW6Z/d4ohxDqkjKQA4ZSIc0wT62nT7BfRXYk3hamZgJESNLHqIJBCtmBEiD+YKq5waCdw2cEDADml3zyXgDQB2zx6SVKln4VnzB1QgVcE06Fzehzh2TCccVRyXJta91Slc89vAc4DoFj2e1NMqBwkGRwRXLXAebdA9V1+g7evXr3p5I0UMqxQyUqGEob1dDeiBwvld8RQ6H+C5By6zywPoMP0P8Awrk6mpXobXi5dzIT1RXehrRDctfDhlMCw0TGIc085tp2bJ/MJFj7IzDZNJ/DXDeD57vcu45GdGExHB7T2t9y4jCOsY+j3Ge5dlyIZw+LH0QewnwWO5hroy7on8+1QChsNh0KVwupKkKqxSYeJqQ0/mbLWupHOWWJycPWJkm+nOjqG5OYoy5o3uHYC78KYaLqpeCoFWs2kwE6CBbZsQsA5nOyDXnHde3gq8oscS0Wyg5ncQ0yq8lMGUvygOeXE/xaT7An6L2s3Gtc8tF4OWeMEkewDtR6TA1oaNAIHsWqwdA+cFjDMxk63JaBG3mtbfctq58Rxt2E+CKIx6G4ohKG5RVKpHHi7Prd7SnSUniXguY2RIMxtiCO8hVCohVCrlDJUhCo5WKo4pwOC8r/AInD/Vd+FcpVNyuq8rj6HD/UP4VylXUr0NvxcuvIZKwtUKzeK0QdaLJkiw6EOkrlyaTODdYjo8V2nk+Zp4sb6M9TXLhsM7Xo8V23kkZNZvzqB8B4rHd8WmjLuqB5regdyIErgnzTYd7Wn+VHlcHt1rLJUSoJSMs93pAOJ7v7plqSxBh7Txj+IEd8JthTJWowGQdshS0QIUk3VSUjQg1X2ncfePFWq1Mon8k7B1pKrXhmWRJ7ZNyO0+xOQjbBtWOUM0/PcocVNNUrXjCNFUECC1szvzEzO/RGxJqTzcsbyTPclMC5xe4kgtgC2+SdeghVMFTxKGVclCKQYSqOKxxVHFVCrgvLA+hw32f9K5arqun8r/i8N9l/SuYq+sekrv2/Fza8hwpWBYVohsKRsrgodN1lYJkLQ+V0fiC7XyIdNYDfSI7R7lxdA6jh4hdZ5EPjEU+LXDsJ8FlueNXozHd8kO9BS+ozsaAnEjyQfRNG6R/C4jwTq8+5dcSdVUqVUpGXxtOQfzB1B60XDVczQdp14EWI65U1BIKWwToc5u6COh2vaD1p+gcOqqhVa24gGdu72IQqvN2hp45rdgSAeNfzmt2XJ9gsPbzgl6h5wlxIu2NecATIGzaIGsolVsesZJN4tI0Ib7C7rQqDAXw+5F2nj6xjcecFXpLYRAhDcVdxQnFQpDkphjd4Gx3blBKLXqZQT1DedgSuDBbLXHnHndM7uAMj2JydEZJVCVJVJQariqO0KsSqPNiqhVwXlb6mH+yHguZqanpXSeVh5uH+yb4LnKguV6G34uTXkNQVJUK0nWFWaUNqu0pkPR8D90rpfI2pFah0vHYQuZoaj87FvPJd8VaH2kdce9Z68VWjMel8lGGuG6pV/wBxyeWu5OMGqN1R3aA7xTwN15ty7IuquKkKryg0ykGmKw4gj8Q7inUg8emZ9Y/ccmQ9GgbmS2TwnpM9yCxrnzAaIJBcQTmIMGACIHtT8oOGPMb0Dr2pcgGlQiZy9ImT1m3alqboLZmDBEbDlywfZ39ewJsVrQTzWFuhF7QctxbXYEQH3IZV3FBfUgSUSAhjHEvygA5RPO0zHeIvYjrU0GPMZtk7tuywFvzsQKbiXB8Ou4nSLEQAZuTZq2JKrV10U7UchEoj0JxSNUlDqHmlWch1zzT0HuVQVwflZ/8AX+yaufqalb/yt9agP2TO9aCoJNl37fjHJryGohX82dtum3eoy8R39ytI7VYmEIOUv0smRmi64PELbchvh1M7qzD2j3LSNdotnyc+JPzXNPap1Hpy9WwXxlYfTaeum0eBT0rW4d/p6o+hSd15x+EJ8FeXqy7YICsJVJUygLrXv+MYfpfhcnHuhKgzUEaNEnpNgOqesKiMYh080be7b7vahMdldlO2SO8jx69yh7iCcoBdtJNhuH53qrHZ5DhDgYMG28EHqUmYS8y/oHf/AOiigpZr4qOB2gEdv59qUBhyBWp5uhEe5Dc9OEVw9EFzidWnTYJvMb76pkpLCVS57zsmJ3x+Y9iZcU9WREVCgkq1QoOZENj3WQMUeY7oPciEpbGH0b/qnuKuZFw4zyudD6cRak0XAO071zlTEPOrj1rfeWPxjPs2+K50ru2/GOTVlEqwVSrNCpIjQrtRqeG3u6rJylh2D5M9Jd4FPkiJK2GCNqg4A9qYZlmzWj91veRKKXEh19hPtStOPQ8K/wBMD86gw9Tnf1rahaHkt8uwp+dhndhpe8reZl5uqduzTeloWPdCC+rZKefL7ME/S+SPbtPAdiUgtFxeIIgNu92g8TwCJTZkbreJLt52lVw2Gy3JzOOp8BuCl1KSM140Gwe8ooL84tLg4W0aII/edeTxCvh3AuzA8COjToN1epRvItIuNh/upZSugLyg16QdBkgiYIib7L7EVyoClDI0sU4EtqRa06dHWPEdNMXis3MYddXfNHvTVeiHaj27UscMRo4e1vuIVyxI9JuUAIdfEtbqQEI0CdXn2W957VPmmjQDp29epU9KgJxzCYDgegi6uHSsrNBEEAjcQlQMhEeqbXvB2X3KoDJSnKDvRP8Aqu7imSUnykfRVPqu7iq05KuM8sT6YDcxviufK3vlefhB4Nb3LRFdujxjl1ZQrhVV2qknmOTLHJVuiIBO/rQDTXItE3PEHuSYcmMK7nD86pUO75GqejwjvoPZ3f0LaOxRLsrBmdt2Nb9Y7OjVc7yMS7DYYAwRVe2dwLanaupoUwwQ0QO/iTtPFcO5xK6tOFBhAb1Dn4aNH7u32ynG6IJcrArK3lXCxcqlwnVULlEoMRxWAoZWSgkkocqxKGXJhjkMuWFyDVqht3EAbyQEcBdyoUq7lFpMNl/1AXDrFu1VdiKkSKeUb6jg37uZP9aOTBQazZBG/s4rXYnlNjZz4lg4Umyes5u4LU4nyhw42VKn1zA/hnwWunbqbqjeUca3LznAO2jUyNRAvqg4uqXsc1rHc4ESRlAn60HsXMVfKl4EU2MYOAk+A7FrcVy1WfrUd0TA6mwtZtVndyC+VZnEO/d+6FpiiPcTqqwuiTicMreaqslXIVCEybJjUZqhYkFxdGw5vPFQsSDq+QHfBm/RxA7SB+IrrAVixcG9l1aMMWSpWLKKUJWSsWINJKo58LFiqE1R5caXmm1ri76UNHWJPYi+mO2mzoDnnrJb3LFi01yacJ03lp+VeVGUbVHVnnc0tYP5YK0tXymi9Ogxp+c6Xu67d6hYurRt6eGWrVeeCOI8p8Q75ZHBoDf79q1eIxj3+u4u6ST3rFi0kkwi2l3PJ2lUWLFSUrIUrEBErFKxAUJVSsW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142984"/>
            <a:ext cx="2214578" cy="26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ЛИНЕЙКА ЭНЕЯ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6715172" cy="5572164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800" dirty="0" smtClean="0"/>
              <a:t> При зашифровании нить закреплялась у одной из сторон таблички и наматывалась на нее. На нити делались отметки (например, узелки) в местах, которые находились напротив букв данного текста. По алфавиту можно было двигаться лишь в одну сторону, то есть делать по одной отметке на каждом витке. После зашифрования нить сматывалась и передавалась адресату. Ключом являлись геометрические размеры таблички и порядок расположения букв алфавита. </a:t>
            </a:r>
            <a:endParaRPr lang="ru-RU" sz="2800" dirty="0"/>
          </a:p>
        </p:txBody>
      </p:sp>
      <p:sp>
        <p:nvSpPr>
          <p:cNvPr id="31750" name="AutoShape 6" descr="data:image/jpeg;base64,/9j/4AAQSkZJRgABAQAAAQABAAD/2wCEAAkGBxMSEhUTEhIVFRUVGBgYFxcVFxUVFxUXFxcdFxgXFhcYHSggGBolHRgVITEhJSkrLi4uFx8zODMtNygtLisBCgoKDg0OGxAQGi0dHSUtLy0tLS0tKy0tLS0tLS4tLS0tLS0rLS0tLS0tLS0tLS0tLS0tLS0tLS0tLS0tLS0tLf/AABEIAPYAzQMBIgACEQEDEQH/xAAbAAACAgMBAAAAAAAAAAAAAAADBAECAAUGB//EAEsQAAEDAgMDBwYKCAQGAwAAAAEAAhEDIQQSMUFRYQUicZGhscEGEyMygdEkM0JSYnJzssLwFFNjgpKi0uFDg5OzBzRko8PxFUTT/8QAGQEAAwEBAQAAAAAAAAAAAAAAAAECAwQF/8QAJREBAQABBAICAgIDAAAAAAAAAAExAgMRITJBE1EEEvDxFGGB/9oADAMBAAIRAxEAPwDyViLTNx0oTUalqOkKlOl8mT8Iw/RH8hC9GqVgyJBg7gXey115x5MCK2HP0iO8eK9Fx1Gk5rfO5QAeaXOy85wLYFxqCbLh/I8o328CU6jKkgAktsczHC+7nDW4txSVbAUjiGg02EGk8xlbEh7L6a3KfwjRzjmaSTJy6CwaNp2NCFX/AOZp/Z1R/NTKwl76ahVeQcMdaNP2DL3JZ/krhT/hR0OePxJzlmkHNgycwIjVuhvGV0HjbpQuQyyH5Xh2Z2YAFtgAG2AAtYXgeJqatXHPJcTnDT4fyVoO84DnGV7miHbIBGo4qKnkVRi1R46Qw/hXQ4FvOr/a99NhWrDarMxdIZDvnWAqMjR5vlzxHboq+TXzkv10/TQcpeRbabHPFWcomDTAtO8FUq/8PzsqM6nt/EV0mKz/AKJWc+c2V5uCLCSIBggdIG1bDF1spkuytDCT6pNtzTc7epV8uuey/TT9PPa3kBW1DmHoc7xakXeSFfM5gbJaATDmfKmNY3FehYTFOLg1z9ARGWM5gGbt01/OpKQ+EVfqUj21B4J/PrmR8emvMqvkviG/4T/YA7T6pKSxHJFZutN4jexwHXC9WqYqoHlvmxfPlHPuGkCXFrSGgyFOK59BxgjNTcYNiJZodxunPyNXuF8Wl45UwbxqOuR3q1emTJG/gvYK9drKQe/SBu3TtQRSoVQ7m03wSDzWug7lX+R9xPxf7ePebduPUscF6hguR8O5ji6ky1SqJiLCo4DTcAEo7kbBuMBrmzEEecDTJgQ480/3V/Pp+qXx37ebyoXoGI8lKWdrWueMwcblpjLERI4oFXyObsqdbB4FVN7R9l8epwzljzdb7l7kH9HaHFwMyBEjQTcFaB+q0llwiyzLC5VlSVBVA61EZqFRqM1uiVS6LkG1TDn9rHW4L0PlR3oyJgmwAmSY0Ea7+gFec8lH0lONlcfeC9NxOUDMWk/JkRIzQLExGxcf5GY6NrFA5JqZgYcSNYMkncQS9wA4CETFfH0fq1R2MPgowlOlTGZsycjTMSMxGWYttGivjR6Wh01B1snwWFy09L4nFMY4AgkkXIaXZGmbuIFgSI4noV6GIa4wLOABLSCI4aRa2ipieTWPe2o7VoGxpnK4uFyCRc7CESnhQHBwJsHCCS71y0m7iT8kW0up6PsHCfGVx9Np66TfclMfyqGFzHUy4CxMOj4vzmxpEQI114XTuG+OrfuH+SPBLco4F1RzXAMtBkls+qRo6k7ad/anOOexeeOk8u3wtYjbRqHrYSiYt0Ma7IHHmjQn1iBaATt2BRj3h+HrCW5hTqNcGnMGnIbT/ZFZTD6bAdC1ultmoRbxB7LYW8zTY2NMszJmZBY2NiFTHwl/2VL79VNU8MKemY5oGjQGwCZ5oHX0IBb8IPGiOx7vel9mrisAHky7NGaA4McASPqzuOuwK1amfNEEychBO85YlJY1hEEucHZ3EnnCQ3mlwDbTlgDetjYsEEkFtidSCNSq4wXJOrSL8OGt1cxvCQQJE7JEquCpVGtIfl1kZXOdrqOcJj2nXYhPqOGGouZ82nOuhYBsCNRxBJDb+qb7y0tBi87Si4EA5OHMeP2tX75QGYBhdmhpbfnA3Ls4cBAEQMu/pTGDHMq6/GVdInU6TaelJUqNVuRokAudOXLzdbuzWI00HeFXukZrj0tPof3BazlGg41Q7n6wI9XQX1sZc7SLD2rZ1vjKU/T+6l8Sa3Py5dQG2NhAMx8o3P8ACiUWNB5d3o0+k/dXB1Tfq7l3XlzP6PTJ1zXsRfIdhuOhcLV1/O5dmz4sNzKriqqz1Vas2zaiwgsCZGiCbjkwjPO6sD2r1DlHCmpTcwRLrX07j3dS8swG07ntPivUuUXvDQGts4hrnExlDiG2Gpdey5PyMx0bWKw4MuyZm05ES7V4DXAtDSRfQ3t0K2PHpKH2jv8AZeqUqfpjLnEaDnVRcXAtDSPW9yPyk3nUPte+k8Lm9tGY55GSC/1r5WudLdoMMd4dKzAYjO0GHXAMuAAM3t/6TGKa2AHEgEgCC5pJOglt0DB0ac5mSLA5czoAdMHzc5RMHZvU9cK9h0R6eqN7KR++PBS/H0xm5wJbEgXgkwJjjZWA+EO40mdjn+9L4vAOIqHO4gtFoa64LiRGQk6iNtlXE9ks0sfRe5rYztdmtHOggza99qVFY/olJwE5qdK2UukPDQRA1sSm8BQcGPzBwLpMHzdp3ZNsRKDyS4jC4eP1dIaOOrQNmnToiiF+TXOacuVwBc6ZYQIgkHNGmgAO9Hf/AMy3jSf2PZ71YYl/nAyRBLrQAcoLhvv6vaorj4TSP7Kr96kj2BqjmEkEtMagxaRbo0KHSIdLmuzA6RBAtoI60LFYR0vMkhxbbYImYALeF5kxtU8mUS1kGYzGAcwgTYQ4kiyfE4MrgKTHYehnaDDKcSJgw0DthFo1A4SGkdI+dBsduzqVMLQz4ZrN7I6Nk+xWo4U0zlY1gYXEm5aRN9IIO7UWRq9lC/J/+L9q7wPikyKwN3GbTdmSZsAMs3NtZvqnsDrW+1P3GFUrYJklxz2gxnfHNJcOaDeDsRz2OFMSPSUul/3SlcQ+pnOxoi8WiIvMTqdCfVCbxJ59I8XfcKWxeKcHloE80EAXM5ots7UQq53y2dmw1Mn534HXXCP1Xe+XBnDsJ2uE6/MdvuuDqi67tnxYbmQyoKkqFqzbWmmGiyWopxosUJbDCCz+lp7163VeAwuImIIESSRcADfMQvJsM31+IYexeq1KHnKTRb5DrzFoOwgrk3/To2/YVDG0z6Q0iObL3hmYsdBDmOIEyBYpzlRvxX2rO0OHig0uTh5ssnnAPEjNDfOSfVJ3O2o/KkZKfCrS++B4rnvHPTTtTlbCl7LWcJIOZ4ynKRPMu4304+xJ8k0Q1xJpOaS1oDnNvAmQXD5OkAwdbLZ4/FCk3Mb8BEmxJgTewQWY0ZW5rOcRDXcwwXhuhnSZ90pTn9T65Q4fCBxpHscPeodjRzgGvOQS7mloHRmiZg6birVx8IpnfSqDqdTKsaecOIzMcQ0SdzSSLA/SINwdUjCwdVtQF4ZB9UkxeNYg6dO5I8nADB0pDiAxshpymAINwR1StlhcO5sy/MDEDn2jX1nu18EjyXSzYVreDm9TiNPYq9BYUKLxnLDLoMOJJEmAQJOW52b1XEt9NR+rVH3D4IrMIC1ocxmdgHHKJBkWtoYVcX8bR6Xj+QnwR7MvyliHse2DLSHWDC8yMv0hv2JjCEljS4ySAZiNRO8q9fDNLg50GBEHvWYeiGNDQZA0s0QNghoAgdCm4EyU5MHom8Mw6nkeCJVaS4EGwJkb9kfnctPi8/6K7I3MQ6rbM8f4rtjCC7oU8jONN3mfNBrQPXHnDmO0ucaYbJjftGqu6c1Mvoxg/Wrfa/8AiprWubUHqFzWy7QVHbtQRO/dotnhfXr/AGgP/ap+5LVsRVBcACYdYBp9WJ9bQ2ItY2jVKZNeuZfSN7l2og+odRsSPLGKewiCBJ3tEy0wDmHzoWwxPr0uLnf7bkrjXDzjWmkHSQMxaSCMptMQIv29KenMKtF5cj0DZ+cJ/gcvPq2q9B8uhFBgAgZtnBrl5/VF127Piw3MhOVVZ6qVqzbiiy4TdJSGy0QL3V6bbJpbXD+ppcADqgL06iC7DDKYcaQggwZy2uvNMM6WRuH916TyeCcKzKYcaTYO45bdq5fyPTfa9qP5HMVC0tzEGJacwOWGw8uzA7yZ6E1yv8WDufSPVVaknPa15BqkGcuYvgGxhpgAAgmZ01Cb5Wn9HvqPNk+x7ZWF55nLScL8o4I1REsAgjnMzkEiJaZEdRRWYRoblFhmDhAAiHB8DhIRMTOU5dYtcDtIPcVp8JXd5wVKlRlNjgKgZnMuzMAE5oBFpsJk6qJLYo/ih6aj9WqOxp8FFXCvc69TK0QQ1rRJIMjM4kyJ2ABZiXg1MO4bS/XW9MnwQMRmdVLWvuGOOUPEjTLLctpJ2n3I4BtjHj1ngjcGweuStfydSLsOWg5TmqgGJgiq68WlHwFMtLpznN84EBsTa7nEm8WOwIXJQPmngHKRVrXgGPSuOhT9GW/QKuZstY+CSXOJbIzOythszZ2a4EcdjGLPPoTrncP+0/3JE1nNNIufUdzRUeck5c4M3A5o1AHBP8oDn0Ptf/FUCdKBcr0yRDRJLXADLmmRGtg3rCLQqFwvMjbkcwHoDiT7VTlPEObly67Rwkc4k2AsRcj1lOCLiwFxmZItFpMDUzbbtU8dK9leTjFJ53Pr8dKr1GBxJeXgkktcBORzR6jCYkfOLrSSowb8tOqYnLUrmNNHuOuxA5Pe3NzabQLQWT6rm5gXGOdzg8Tv6zVmU/S+F+MrfWYf+233LWco1HipAflFxOZ2stiGiQbHbG1bPD/HVumn9xK1K5Dn+jAAJ5xAh07NbkloOm0BKZHobF3fS4ud/tlK4p9PzkOZJMc7I4/JJ1A1jZxTmKHpKXS/7hQMdTuLEyQ2ZHM25myDe2vQiehXOeXRmg0jQv8AwlcBV1Xf+XgigwD5/cwrgquq7dnxYbmS7lClyxas3U4aIb0z1K7Wd5QKTpAEbZ/PYm2vJbPE9SdSdw85Z36dZH56F6RyMzNhqYMxkboSDbiL7F57hWzhw7i+fY6bda9C8nD8GpdB7yuXfw32srvohrmsLTlL+aA6BIGecoEQIJgnYr8q0g3D1A0AACYAAGs7Ez5olwJdYGQAIvli522J3JXG5zhqvnAA7I+MukZffPZpoufnDQzjK5Y0G0mwmYnZMDglv/kH5WFrAS8PLQDYwBF3ZYuQmsRQD2hriYIuBtkbVjsI10ZpMSAcxm5a6ZF5ljT7FM4V2Xxp52HdBHpDYxImk+xgws5QxTmAFoGpkuMN0MAnX1suzbxVcazL5m5MVhqSTem8anpTRYDqAYmJAt0IBOnyi1zokAEW4m0AOmHTw8VnJI5tQftana6fFOloiIET/fvSOBaD55p/WOmCRqxp1Fxqj0a1EMqOcS1jixxaDALhl3k6GZQ+Uhel9qPuuHii/oVOAAwANENy80tG4EXG3RLY9oYKQEwKzBclxvOpcST7UTIX5QrsaAHAOnRu8jfw4myrh207mnlvYlsRa8SOntRsTRzFultZE2OoF7HRBbTeDd+ZvEc7hzgY7EvRl8EwEVARINSqCDoZdtQMG2nmcW03NOZwc6/OLSWyXTzha27TYmMG2RUGnpKmmuqinhGtJILtZu95EnWxMbSqtLgrhj6av/lfdKq6vUFSAwwZ9YtaI5oEQST8rYPFWwvx9f8Ayvun3ozsKznS0HOQXSJkjSZ3JWiAYr4yn0v+6tdiccJDjTIjTNMyNRlaCAeJ4rY4j42kOD+wN96HUwjSZvqT7TtTlnXJVy//ABAPoqY+mexv91wlUXXceXzYp0xxdqSTYDaVxFcXK7dnxYbmS7lVWeFVas3S4Jwgyb2AHE2PUB3Jl1mxtlIYc26NUx52ej8hOpdBgH/BmtO+rfjLJkdEdfBdr5M46m3D0w6oxpE2LgD6x2FcFydVHmafF7/DYu48maobhWOygkvy3tdz8tzHFc+93G23luBynR/WM9hB2cELH4+m6jUaHSXMeAAHG5BA2K/p/wBiP4z7lmWv+spj/Lce965emzKfKTMos+YE+jqHZ9VXbyi3Yyr/AKVTxCH5msdaw9lMeLip/Ram2u/2NpjvaUuv5/R9gY3FF2TLSq82oHHmRYAjaeKIcYf1FU/6fi9ScE7bXqn/AEx3MUDAftav8cdwR0O0fpj/ANRU9ppD8aXw7qrTUPmDz35hL2W5jW7/AKKK7AN+fVP+bV8HITsNTGrn+2tV/rTnA7WNetPxI/1B7kHFtrvy+jYMr2vvUPyTOxipUw1Ij5fTNV3fKoyhQGob+9I+8jr+f2DT6uI/V0fbVf8A/mhGtW3UB/mP/oVjyfh4+Jp/wtKg4Gh+pp/wN9yno+y1Ko9maX0Oc5zvWNp2aKlTGu/W4cdLj706MJT2U2exrfcsNBnzW9QT5g4aVmIyue/9Jw0vyzwyiPnqTyj/ANVhuon/AMq3GQbh1IaLYOGlqYmXNd+l0JbmAhtudE/4nAKTjP8AqaZ6GH+orckoT/FKUcOH8tZNOk7OHg54hsbBxXH4n1j0nvXXeV3/AC9Dof4LkKm/eu/a8XNryA8ISNUVA2VohtWVkU1RFtUq1lpRqTZTJvOSakUmm135ej5Ujq7V3Xk9U+CD6NZn+4w+K89wVmsG6oe5vvK7rkF8YN/Cs0/zU1huY/600OzcSoUO2qsrhdMSFaUIFXlBoKpUfCtOq1uLdmzDYBedpOje0E9IG1EgqhrPe4BoLWEgF9gTqebPyePH2pjzdOi0uNt52npJ19qT5MpvJBcTlFxJB9UkAW6Z/d4ohxDqkjKQA4ZSIc0wT62nT7BfRXYk3hamZgJESNLHqIJBCtmBEiD+YKq5waCdw2cEDADml3zyXgDQB2zx6SVKln4VnzB1QgVcE06Fzehzh2TCccVRyXJta91Slc89vAc4DoFj2e1NMqBwkGRwRXLXAebdA9V1+g7evXr3p5I0UMqxQyUqGEob1dDeiBwvld8RQ6H+C5By6zywPoMP0P8Awrk6mpXobXi5dzIT1RXehrRDctfDhlMCw0TGIc085tp2bJ/MJFj7IzDZNJ/DXDeD57vcu45GdGExHB7T2t9y4jCOsY+j3Ge5dlyIZw+LH0QewnwWO5hroy7on8+1QChsNh0KVwupKkKqxSYeJqQ0/mbLWupHOWWJycPWJkm+nOjqG5OYoy5o3uHYC78KYaLqpeCoFWs2kwE6CBbZsQsA5nOyDXnHde3gq8oscS0Wyg5ncQ0yq8lMGUvygOeXE/xaT7An6L2s3Gtc8tF4OWeMEkewDtR6TA1oaNAIHsWqwdA+cFjDMxk63JaBG3mtbfctq58Rxt2E+CKIx6G4ohKG5RVKpHHi7Prd7SnSUniXguY2RIMxtiCO8hVCohVCrlDJUhCo5WKo4pwOC8r/AInD/Vd+FcpVNyuq8rj6HD/UP4VylXUr0NvxcuvIZKwtUKzeK0QdaLJkiw6EOkrlyaTODdYjo8V2nk+Zp4sb6M9TXLhsM7Xo8V23kkZNZvzqB8B4rHd8WmjLuqB5regdyIErgnzTYd7Wn+VHlcHt1rLJUSoJSMs93pAOJ7v7plqSxBh7Txj+IEd8JthTJWowGQdshS0QIUk3VSUjQg1X2ncfePFWq1Mon8k7B1pKrXhmWRJ7ZNyO0+xOQjbBtWOUM0/PcocVNNUrXjCNFUECC1szvzEzO/RGxJqTzcsbyTPclMC5xe4kgtgC2+SdeghVMFTxKGVclCKQYSqOKxxVHFVCrgvLA+hw32f9K5arqun8r/i8N9l/SuYq+sekrv2/Fza8hwpWBYVohsKRsrgodN1lYJkLQ+V0fiC7XyIdNYDfSI7R7lxdA6jh4hdZ5EPjEU+LXDsJ8FlueNXozHd8kO9BS+ozsaAnEjyQfRNG6R/C4jwTq8+5dcSdVUqVUpGXxtOQfzB1B60XDVczQdp14EWI65U1BIKWwToc5u6COh2vaD1p+gcOqqhVa24gGdu72IQqvN2hp45rdgSAeNfzmt2XJ9gsPbzgl6h5wlxIu2NecATIGzaIGsolVsesZJN4tI0Ib7C7rQqDAXw+5F2nj6xjcecFXpLYRAhDcVdxQnFQpDkphjd4Gx3blBKLXqZQT1DedgSuDBbLXHnHndM7uAMj2JydEZJVCVJVJQariqO0KsSqPNiqhVwXlb6mH+yHguZqanpXSeVh5uH+yb4LnKguV6G34uTXkNQVJUK0nWFWaUNqu0pkPR8D90rpfI2pFah0vHYQuZoaj87FvPJd8VaH2kdce9Z68VWjMel8lGGuG6pV/wBxyeWu5OMGqN1R3aA7xTwN15ty7IuquKkKryg0ykGmKw4gj8Q7inUg8emZ9Y/ccmQ9GgbmS2TwnpM9yCxrnzAaIJBcQTmIMGACIHtT8oOGPMb0Dr2pcgGlQiZy9ImT1m3alqboLZmDBEbDlywfZ39ewJsVrQTzWFuhF7QctxbXYEQH3IZV3FBfUgSUSAhjHEvygA5RPO0zHeIvYjrU0GPMZtk7tuywFvzsQKbiXB8Ou4nSLEQAZuTZq2JKrV10U7UchEoj0JxSNUlDqHmlWch1zzT0HuVQVwflZ/8AX+yaufqalb/yt9agP2TO9aCoJNl37fjHJryGohX82dtum3eoy8R39ytI7VYmEIOUv0smRmi64PELbchvh1M7qzD2j3LSNdotnyc+JPzXNPap1Hpy9WwXxlYfTaeum0eBT0rW4d/p6o+hSd15x+EJ8FeXqy7YICsJVJUygLrXv+MYfpfhcnHuhKgzUEaNEnpNgOqesKiMYh080be7b7vahMdldlO2SO8jx69yh7iCcoBdtJNhuH53qrHZ5DhDgYMG28EHqUmYS8y/oHf/AOiigpZr4qOB2gEdv59qUBhyBWp5uhEe5Dc9OEVw9EFzidWnTYJvMb76pkpLCVS57zsmJ3x+Y9iZcU9WREVCgkq1QoOZENj3WQMUeY7oPciEpbGH0b/qnuKuZFw4zyudD6cRak0XAO071zlTEPOrj1rfeWPxjPs2+K50ru2/GOTVlEqwVSrNCpIjQrtRqeG3u6rJylh2D5M9Jd4FPkiJK2GCNqg4A9qYZlmzWj91veRKKXEh19hPtStOPQ8K/wBMD86gw9Tnf1rahaHkt8uwp+dhndhpe8reZl5uqduzTeloWPdCC+rZKefL7ME/S+SPbtPAdiUgtFxeIIgNu92g8TwCJTZkbreJLt52lVw2Gy3JzOOp8BuCl1KSM140Gwe8ooL84tLg4W0aII/edeTxCvh3AuzA8COjToN1epRvItIuNh/upZSugLyg16QdBkgiYIib7L7EVyoClDI0sU4EtqRa06dHWPEdNMXis3MYddXfNHvTVeiHaj27UscMRo4e1vuIVyxI9JuUAIdfEtbqQEI0CdXn2W957VPmmjQDp29epU9KgJxzCYDgegi6uHSsrNBEEAjcQlQMhEeqbXvB2X3KoDJSnKDvRP8Aqu7imSUnykfRVPqu7iq05KuM8sT6YDcxviufK3vlefhB4Nb3LRFdujxjl1ZQrhVV2qknmOTLHJVuiIBO/rQDTXItE3PEHuSYcmMK7nD86pUO75GqejwjvoPZ3f0LaOxRLsrBmdt2Nb9Y7OjVc7yMS7DYYAwRVe2dwLanaupoUwwQ0QO/iTtPFcO5xK6tOFBhAb1Dn4aNH7u32ynG6IJcrArK3lXCxcqlwnVULlEoMRxWAoZWSgkkocqxKGXJhjkMuWFyDVqht3EAbyQEcBdyoUq7lFpMNl/1AXDrFu1VdiKkSKeUb6jg37uZP9aOTBQazZBG/s4rXYnlNjZz4lg4Umyes5u4LU4nyhw42VKn1zA/hnwWunbqbqjeUca3LznAO2jUyNRAvqg4uqXsc1rHc4ESRlAn60HsXMVfKl4EU2MYOAk+A7FrcVy1WfrUd0TA6mwtZtVndyC+VZnEO/d+6FpiiPcTqqwuiTicMreaqslXIVCEybJjUZqhYkFxdGw5vPFQsSDq+QHfBm/RxA7SB+IrrAVixcG9l1aMMWSpWLKKUJWSsWINJKo58LFiqE1R5caXmm1ri76UNHWJPYi+mO2mzoDnnrJb3LFi01yacJ03lp+VeVGUbVHVnnc0tYP5YK0tXymi9Ogxp+c6Xu67d6hYurRt6eGWrVeeCOI8p8Q75ZHBoDf79q1eIxj3+u4u6ST3rFi0kkwi2l3PJ2lUWLFSUrIUrEBErFKxAUJVSsW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9" name="Picture 5" descr="https://sites.google.com/site/anisimovkhv/_/rsrc/1333162810275/learning/kripto/lecture/tema2/diskEn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571612"/>
            <a:ext cx="2119327" cy="2000264"/>
          </a:xfrm>
          <a:prstGeom prst="rect">
            <a:avLst/>
          </a:prstGeom>
          <a:noFill/>
        </p:spPr>
      </p:pic>
      <p:pic>
        <p:nvPicPr>
          <p:cNvPr id="36871" name="Picture 7" descr="http://www.xlegio.ru/netcat_files/Image/Library/diels/telegraphy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857628"/>
            <a:ext cx="2000232" cy="2000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КВАДРАТ ПОЛИБИЯ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5929354" cy="5572164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800" dirty="0" smtClean="0"/>
              <a:t> Греческий писатель Полибий использовал систему сигнализации, которая была широко принята как метод шифрования. Он записывал буквы алфавита в квадратную таблицу и заменял их координатами (</a:t>
            </a:r>
            <a:r>
              <a:rPr lang="en-US" sz="2800" i="1" dirty="0" smtClean="0"/>
              <a:t>x</a:t>
            </a:r>
            <a:r>
              <a:rPr lang="ru-RU" sz="2800" i="1" dirty="0" smtClean="0"/>
              <a:t>,</a:t>
            </a:r>
            <a:r>
              <a:rPr lang="en-US" sz="2800" i="1" dirty="0" smtClean="0"/>
              <a:t>y</a:t>
            </a:r>
            <a:r>
              <a:rPr lang="ru-RU" sz="2800" dirty="0" smtClean="0"/>
              <a:t>), где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ru-RU" sz="2800" i="1" dirty="0" smtClean="0"/>
              <a:t> </a:t>
            </a:r>
            <a:r>
              <a:rPr lang="ru-RU" sz="2800" dirty="0" smtClean="0">
                <a:latin typeface="Calibri"/>
              </a:rPr>
              <a:t>–</a:t>
            </a:r>
            <a:r>
              <a:rPr lang="ru-RU" sz="2800" dirty="0" smtClean="0"/>
              <a:t> номер строки</a:t>
            </a:r>
            <a:r>
              <a:rPr lang="ru-RU" sz="2800" i="1" dirty="0" smtClean="0"/>
              <a:t>,</a:t>
            </a:r>
            <a:r>
              <a:rPr lang="en-US" sz="2800" i="1" dirty="0" smtClean="0"/>
              <a:t> y</a:t>
            </a:r>
            <a:r>
              <a:rPr lang="ru-RU" sz="2800" i="1" dirty="0" smtClean="0"/>
              <a:t> – </a:t>
            </a:r>
            <a:r>
              <a:rPr lang="ru-RU" sz="2800" dirty="0" smtClean="0"/>
              <a:t>номер столбца.</a:t>
            </a:r>
          </a:p>
          <a:p>
            <a:pPr marL="0" indent="0" algn="just"/>
            <a:r>
              <a:rPr lang="en-US" sz="2800" dirty="0" smtClean="0"/>
              <a:t> </a:t>
            </a:r>
            <a:r>
              <a:rPr lang="ru-RU" sz="2800" dirty="0" smtClean="0"/>
              <a:t>Пары</a:t>
            </a:r>
            <a:r>
              <a:rPr lang="en-US" sz="2800" dirty="0" smtClean="0"/>
              <a:t> </a:t>
            </a:r>
            <a:r>
              <a:rPr lang="ru-RU" sz="2800" dirty="0" smtClean="0"/>
              <a:t>(</a:t>
            </a:r>
            <a:r>
              <a:rPr lang="en-US" sz="2800" i="1" dirty="0" smtClean="0"/>
              <a:t>x</a:t>
            </a:r>
            <a:r>
              <a:rPr lang="ru-RU" sz="2800" i="1" dirty="0" smtClean="0"/>
              <a:t>,</a:t>
            </a:r>
            <a:r>
              <a:rPr lang="en-US" sz="2800" i="1" dirty="0" smtClean="0"/>
              <a:t>y</a:t>
            </a:r>
            <a:r>
              <a:rPr lang="ru-RU" sz="2800" dirty="0" smtClean="0"/>
              <a:t>)</a:t>
            </a:r>
            <a:r>
              <a:rPr lang="en-US" sz="2800" dirty="0" smtClean="0"/>
              <a:t> </a:t>
            </a:r>
            <a:r>
              <a:rPr lang="ru-RU" sz="2800" dirty="0" smtClean="0"/>
              <a:t>передавались с помощью факелов. Например, для передачи буквы </a:t>
            </a:r>
            <a:r>
              <a:rPr lang="ru-RU" sz="2800" i="1" dirty="0" smtClean="0"/>
              <a:t>О</a:t>
            </a:r>
            <a:r>
              <a:rPr lang="ru-RU" sz="2800" dirty="0" smtClean="0"/>
              <a:t> нужно было взять </a:t>
            </a:r>
            <a:r>
              <a:rPr lang="ru-RU" sz="2800" i="1" dirty="0" smtClean="0"/>
              <a:t>3</a:t>
            </a:r>
            <a:r>
              <a:rPr lang="ru-RU" sz="2800" dirty="0" smtClean="0"/>
              <a:t> факела в правую руку и </a:t>
            </a:r>
            <a:r>
              <a:rPr lang="ru-RU" sz="2800" i="1" dirty="0" smtClean="0"/>
              <a:t>4</a:t>
            </a:r>
            <a:r>
              <a:rPr lang="ru-RU" sz="2800" dirty="0" smtClean="0"/>
              <a:t> факела </a:t>
            </a:r>
            <a:r>
              <a:rPr lang="ru-RU" sz="2800" dirty="0" smtClean="0">
                <a:latin typeface="Calibri"/>
              </a:rPr>
              <a:t>–</a:t>
            </a:r>
            <a:r>
              <a:rPr lang="ru-RU" sz="2800" dirty="0" smtClean="0"/>
              <a:t> в левую.</a:t>
            </a:r>
            <a:endParaRPr lang="ru-RU" sz="2800" dirty="0"/>
          </a:p>
        </p:txBody>
      </p:sp>
      <p:sp>
        <p:nvSpPr>
          <p:cNvPr id="31750" name="AutoShape 6" descr="data:image/jpeg;base64,/9j/4AAQSkZJRgABAQAAAQABAAD/2wCEAAkGBxMSEhUTEhIVFRUVGBgYFxcVFxUVFxUXFxcdFxgXFhcYHSggGBolHRgVITEhJSkrLi4uFx8zODMtNygtLisBCgoKDg0OGxAQGi0dHSUtLy0tLS0tKy0tLS0tLS4tLS0tLS0rLS0tLS0tLS0tLS0tLS0tLS0tLS0tLS0tLS0tLf/AABEIAPYAzQMBIgACEQEDEQH/xAAbAAACAgMBAAAAAAAAAAAAAAADBAECAAUGB//EAEsQAAEDAgMDBwYKCAQGAwAAAAEAAhEDIQQSMUFRYQUicZGhscEGEyMygdEkM0JSYnJzssLwFFNjgpKi0uFDg5OzBzRko8PxFUTT/8QAGQEAAwEBAQAAAAAAAAAAAAAAAAECAwQF/8QAJREBAQABBAICAgIDAAAAAAAAAAExAgMRITJBE1EEEvDxFGGB/9oADAMBAAIRAxEAPwDyViLTNx0oTUalqOkKlOl8mT8Iw/RH8hC9GqVgyJBg7gXey115x5MCK2HP0iO8eK9Fx1Gk5rfO5QAeaXOy85wLYFxqCbLh/I8o328CU6jKkgAktsczHC+7nDW4txSVbAUjiGg02EGk8xlbEh7L6a3KfwjRzjmaSTJy6CwaNp2NCFX/AOZp/Z1R/NTKwl76ahVeQcMdaNP2DL3JZ/krhT/hR0OePxJzlmkHNgycwIjVuhvGV0HjbpQuQyyH5Xh2Z2YAFtgAG2AAtYXgeJqatXHPJcTnDT4fyVoO84DnGV7miHbIBGo4qKnkVRi1R46Qw/hXQ4FvOr/a99NhWrDarMxdIZDvnWAqMjR5vlzxHboq+TXzkv10/TQcpeRbabHPFWcomDTAtO8FUq/8PzsqM6nt/EV0mKz/AKJWc+c2V5uCLCSIBggdIG1bDF1spkuytDCT6pNtzTc7epV8uuey/TT9PPa3kBW1DmHoc7xakXeSFfM5gbJaATDmfKmNY3FehYTFOLg1z9ARGWM5gGbt01/OpKQ+EVfqUj21B4J/PrmR8emvMqvkviG/4T/YA7T6pKSxHJFZutN4jexwHXC9WqYqoHlvmxfPlHPuGkCXFrSGgyFOK59BxgjNTcYNiJZodxunPyNXuF8Wl45UwbxqOuR3q1emTJG/gvYK9drKQe/SBu3TtQRSoVQ7m03wSDzWug7lX+R9xPxf7ePebduPUscF6hguR8O5ji6ky1SqJiLCo4DTcAEo7kbBuMBrmzEEecDTJgQ480/3V/Pp+qXx37ebyoXoGI8lKWdrWueMwcblpjLERI4oFXyObsqdbB4FVN7R9l8epwzljzdb7l7kH9HaHFwMyBEjQTcFaB+q0llwiyzLC5VlSVBVA61EZqFRqM1uiVS6LkG1TDn9rHW4L0PlR3oyJgmwAmSY0Ea7+gFec8lH0lONlcfeC9NxOUDMWk/JkRIzQLExGxcf5GY6NrFA5JqZgYcSNYMkncQS9wA4CETFfH0fq1R2MPgowlOlTGZsycjTMSMxGWYttGivjR6Wh01B1snwWFy09L4nFMY4AgkkXIaXZGmbuIFgSI4noV6GIa4wLOABLSCI4aRa2ipieTWPe2o7VoGxpnK4uFyCRc7CESnhQHBwJsHCCS71y0m7iT8kW0up6PsHCfGVx9Np66TfclMfyqGFzHUy4CxMOj4vzmxpEQI114XTuG+OrfuH+SPBLco4F1RzXAMtBkls+qRo6k7ad/anOOexeeOk8u3wtYjbRqHrYSiYt0Ma7IHHmjQn1iBaATt2BRj3h+HrCW5hTqNcGnMGnIbT/ZFZTD6bAdC1ultmoRbxB7LYW8zTY2NMszJmZBY2NiFTHwl/2VL79VNU8MKemY5oGjQGwCZ5oHX0IBb8IPGiOx7vel9mrisAHky7NGaA4McASPqzuOuwK1amfNEEychBO85YlJY1hEEucHZ3EnnCQ3mlwDbTlgDetjYsEEkFtidSCNSq4wXJOrSL8OGt1cxvCQQJE7JEquCpVGtIfl1kZXOdrqOcJj2nXYhPqOGGouZ82nOuhYBsCNRxBJDb+qb7y0tBi87Si4EA5OHMeP2tX75QGYBhdmhpbfnA3Ls4cBAEQMu/pTGDHMq6/GVdInU6TaelJUqNVuRokAudOXLzdbuzWI00HeFXukZrj0tPof3BazlGg41Q7n6wI9XQX1sZc7SLD2rZ1vjKU/T+6l8Sa3Py5dQG2NhAMx8o3P8ACiUWNB5d3o0+k/dXB1Tfq7l3XlzP6PTJ1zXsRfIdhuOhcLV1/O5dmz4sNzKriqqz1Vas2zaiwgsCZGiCbjkwjPO6sD2r1DlHCmpTcwRLrX07j3dS8swG07ntPivUuUXvDQGts4hrnExlDiG2Gpdey5PyMx0bWKw4MuyZm05ES7V4DXAtDSRfQ3t0K2PHpKH2jv8AZeqUqfpjLnEaDnVRcXAtDSPW9yPyk3nUPte+k8Lm9tGY55GSC/1r5WudLdoMMd4dKzAYjO0GHXAMuAAM3t/6TGKa2AHEgEgCC5pJOglt0DB0ac5mSLA5czoAdMHzc5RMHZvU9cK9h0R6eqN7KR++PBS/H0xm5wJbEgXgkwJjjZWA+EO40mdjn+9L4vAOIqHO4gtFoa64LiRGQk6iNtlXE9ks0sfRe5rYztdmtHOggza99qVFY/olJwE5qdK2UukPDQRA1sSm8BQcGPzBwLpMHzdp3ZNsRKDyS4jC4eP1dIaOOrQNmnToiiF+TXOacuVwBc6ZYQIgkHNGmgAO9Hf/AMy3jSf2PZ71YYl/nAyRBLrQAcoLhvv6vaorj4TSP7Kr96kj2BqjmEkEtMagxaRbo0KHSIdLmuzA6RBAtoI60LFYR0vMkhxbbYImYALeF5kxtU8mUS1kGYzGAcwgTYQ4kiyfE4MrgKTHYehnaDDKcSJgw0DthFo1A4SGkdI+dBsduzqVMLQz4ZrN7I6Nk+xWo4U0zlY1gYXEm5aRN9IIO7UWRq9lC/J/+L9q7wPikyKwN3GbTdmSZsAMs3NtZvqnsDrW+1P3GFUrYJklxz2gxnfHNJcOaDeDsRz2OFMSPSUul/3SlcQ+pnOxoi8WiIvMTqdCfVCbxJ59I8XfcKWxeKcHloE80EAXM5ots7UQq53y2dmw1Mn534HXXCP1Xe+XBnDsJ2uE6/MdvuuDqi67tnxYbmQyoKkqFqzbWmmGiyWopxosUJbDCCz+lp7163VeAwuImIIESSRcADfMQvJsM31+IYexeq1KHnKTRb5DrzFoOwgrk3/To2/YVDG0z6Q0iObL3hmYsdBDmOIEyBYpzlRvxX2rO0OHig0uTh5ssnnAPEjNDfOSfVJ3O2o/KkZKfCrS++B4rnvHPTTtTlbCl7LWcJIOZ4ynKRPMu4304+xJ8k0Q1xJpOaS1oDnNvAmQXD5OkAwdbLZ4/FCk3Mb8BEmxJgTewQWY0ZW5rOcRDXcwwXhuhnSZ90pTn9T65Q4fCBxpHscPeodjRzgGvOQS7mloHRmiZg6birVx8IpnfSqDqdTKsaecOIzMcQ0SdzSSLA/SINwdUjCwdVtQF4ZB9UkxeNYg6dO5I8nADB0pDiAxshpymAINwR1StlhcO5sy/MDEDn2jX1nu18EjyXSzYVreDm9TiNPYq9BYUKLxnLDLoMOJJEmAQJOW52b1XEt9NR+rVH3D4IrMIC1ocxmdgHHKJBkWtoYVcX8bR6Xj+QnwR7MvyliHse2DLSHWDC8yMv0hv2JjCEljS4ySAZiNRO8q9fDNLg50GBEHvWYeiGNDQZA0s0QNghoAgdCm4EyU5MHom8Mw6nkeCJVaS4EGwJkb9kfnctPi8/6K7I3MQ6rbM8f4rtjCC7oU8jONN3mfNBrQPXHnDmO0ucaYbJjftGqu6c1Mvoxg/Wrfa/8AiprWubUHqFzWy7QVHbtQRO/dotnhfXr/AGgP/ap+5LVsRVBcACYdYBp9WJ9bQ2ItY2jVKZNeuZfSN7l2og+odRsSPLGKewiCBJ3tEy0wDmHzoWwxPr0uLnf7bkrjXDzjWmkHSQMxaSCMptMQIv29KenMKtF5cj0DZ+cJ/gcvPq2q9B8uhFBgAgZtnBrl5/VF127Piw3MhOVVZ6qVqzbiiy4TdJSGy0QL3V6bbJpbXD+ppcADqgL06iC7DDKYcaQggwZy2uvNMM6WRuH916TyeCcKzKYcaTYO45bdq5fyPTfa9qP5HMVC0tzEGJacwOWGw8uzA7yZ6E1yv8WDufSPVVaknPa15BqkGcuYvgGxhpgAAgmZ01Cb5Wn9HvqPNk+x7ZWF55nLScL8o4I1REsAgjnMzkEiJaZEdRRWYRoblFhmDhAAiHB8DhIRMTOU5dYtcDtIPcVp8JXd5wVKlRlNjgKgZnMuzMAE5oBFpsJk6qJLYo/ih6aj9WqOxp8FFXCvc69TK0QQ1rRJIMjM4kyJ2ABZiXg1MO4bS/XW9MnwQMRmdVLWvuGOOUPEjTLLctpJ2n3I4BtjHj1ngjcGweuStfydSLsOWg5TmqgGJgiq68WlHwFMtLpznN84EBsTa7nEm8WOwIXJQPmngHKRVrXgGPSuOhT9GW/QKuZstY+CSXOJbIzOythszZ2a4EcdjGLPPoTrncP+0/3JE1nNNIufUdzRUeck5c4M3A5o1AHBP8oDn0Ptf/FUCdKBcr0yRDRJLXADLmmRGtg3rCLQqFwvMjbkcwHoDiT7VTlPEObly67Rwkc4k2AsRcj1lOCLiwFxmZItFpMDUzbbtU8dK9leTjFJ53Pr8dKr1GBxJeXgkktcBORzR6jCYkfOLrSSowb8tOqYnLUrmNNHuOuxA5Pe3NzabQLQWT6rm5gXGOdzg8Tv6zVmU/S+F+MrfWYf+233LWco1HipAflFxOZ2stiGiQbHbG1bPD/HVumn9xK1K5Dn+jAAJ5xAh07NbkloOm0BKZHobF3fS4ud/tlK4p9PzkOZJMc7I4/JJ1A1jZxTmKHpKXS/7hQMdTuLEyQ2ZHM25myDe2vQiehXOeXRmg0jQv8AwlcBV1Xf+XgigwD5/cwrgquq7dnxYbmS7lClyxas3U4aIb0z1K7Wd5QKTpAEbZ/PYm2vJbPE9SdSdw85Z36dZH56F6RyMzNhqYMxkboSDbiL7F57hWzhw7i+fY6bda9C8nD8GpdB7yuXfw32srvohrmsLTlL+aA6BIGecoEQIJgnYr8q0g3D1A0AACYAAGs7Ez5olwJdYGQAIvli522J3JXG5zhqvnAA7I+MukZffPZpoufnDQzjK5Y0G0mwmYnZMDglv/kH5WFrAS8PLQDYwBF3ZYuQmsRQD2hriYIuBtkbVjsI10ZpMSAcxm5a6ZF5ljT7FM4V2Xxp52HdBHpDYxImk+xgws5QxTmAFoGpkuMN0MAnX1suzbxVcazL5m5MVhqSTem8anpTRYDqAYmJAt0IBOnyi1zokAEW4m0AOmHTw8VnJI5tQftana6fFOloiIET/fvSOBaD55p/WOmCRqxp1Fxqj0a1EMqOcS1jixxaDALhl3k6GZQ+Uhel9qPuuHii/oVOAAwANENy80tG4EXG3RLY9oYKQEwKzBclxvOpcST7UTIX5QrsaAHAOnRu8jfw4myrh207mnlvYlsRa8SOntRsTRzFultZE2OoF7HRBbTeDd+ZvEc7hzgY7EvRl8EwEVARINSqCDoZdtQMG2nmcW03NOZwc6/OLSWyXTzha27TYmMG2RUGnpKmmuqinhGtJILtZu95EnWxMbSqtLgrhj6av/lfdKq6vUFSAwwZ9YtaI5oEQST8rYPFWwvx9f8Ayvun3ozsKznS0HOQXSJkjSZ3JWiAYr4yn0v+6tdiccJDjTIjTNMyNRlaCAeJ4rY4j42kOD+wN96HUwjSZvqT7TtTlnXJVy//ABAPoqY+mexv91wlUXXceXzYp0xxdqSTYDaVxFcXK7dnxYbmS7lVWeFVas3S4Jwgyb2AHE2PUB3Jl1mxtlIYc26NUx52ej8hOpdBgH/BmtO+rfjLJkdEdfBdr5M46m3D0w6oxpE2LgD6x2FcFydVHmafF7/DYu48maobhWOygkvy3tdz8tzHFc+93G23luBynR/WM9hB2cELH4+m6jUaHSXMeAAHG5BA2K/p/wBiP4z7lmWv+spj/Lce965emzKfKTMos+YE+jqHZ9VXbyi3Yyr/AKVTxCH5msdaw9lMeLip/Ram2u/2NpjvaUuv5/R9gY3FF2TLSq82oHHmRYAjaeKIcYf1FU/6fi9ScE7bXqn/AEx3MUDAftav8cdwR0O0fpj/ANRU9ppD8aXw7qrTUPmDz35hL2W5jW7/AKKK7AN+fVP+bV8HITsNTGrn+2tV/rTnA7WNetPxI/1B7kHFtrvy+jYMr2vvUPyTOxipUw1Ij5fTNV3fKoyhQGob+9I+8jr+f2DT6uI/V0fbVf8A/mhGtW3UB/mP/oVjyfh4+Jp/wtKg4Gh+pp/wN9yno+y1Ko9maX0Oc5zvWNp2aKlTGu/W4cdLj706MJT2U2exrfcsNBnzW9QT5g4aVmIyue/9Jw0vyzwyiPnqTyj/ANVhuon/AMq3GQbh1IaLYOGlqYmXNd+l0JbmAhtudE/4nAKTjP8AqaZ6GH+orckoT/FKUcOH8tZNOk7OHg54hsbBxXH4n1j0nvXXeV3/AC9Dof4LkKm/eu/a8XNryA8ISNUVA2VohtWVkU1RFtUq1lpRqTZTJvOSakUmm135ej5Ujq7V3Xk9U+CD6NZn+4w+K89wVmsG6oe5vvK7rkF8YN/Cs0/zU1huY/600OzcSoUO2qsrhdMSFaUIFXlBoKpUfCtOq1uLdmzDYBedpOje0E9IG1EgqhrPe4BoLWEgF9gTqebPyePH2pjzdOi0uNt52npJ19qT5MpvJBcTlFxJB9UkAW6Z/d4ohxDqkjKQA4ZSIc0wT62nT7BfRXYk3hamZgJESNLHqIJBCtmBEiD+YKq5waCdw2cEDADml3zyXgDQB2zx6SVKln4VnzB1QgVcE06Fzehzh2TCccVRyXJta91Slc89vAc4DoFj2e1NMqBwkGRwRXLXAebdA9V1+g7evXr3p5I0UMqxQyUqGEob1dDeiBwvld8RQ6H+C5By6zywPoMP0P8Awrk6mpXobXi5dzIT1RXehrRDctfDhlMCw0TGIc085tp2bJ/MJFj7IzDZNJ/DXDeD57vcu45GdGExHB7T2t9y4jCOsY+j3Ge5dlyIZw+LH0QewnwWO5hroy7on8+1QChsNh0KVwupKkKqxSYeJqQ0/mbLWupHOWWJycPWJkm+nOjqG5OYoy5o3uHYC78KYaLqpeCoFWs2kwE6CBbZsQsA5nOyDXnHde3gq8oscS0Wyg5ncQ0yq8lMGUvygOeXE/xaT7An6L2s3Gtc8tF4OWeMEkewDtR6TA1oaNAIHsWqwdA+cFjDMxk63JaBG3mtbfctq58Rxt2E+CKIx6G4ohKG5RVKpHHi7Prd7SnSUniXguY2RIMxtiCO8hVCohVCrlDJUhCo5WKo4pwOC8r/AInD/Vd+FcpVNyuq8rj6HD/UP4VylXUr0NvxcuvIZKwtUKzeK0QdaLJkiw6EOkrlyaTODdYjo8V2nk+Zp4sb6M9TXLhsM7Xo8V23kkZNZvzqB8B4rHd8WmjLuqB5regdyIErgnzTYd7Wn+VHlcHt1rLJUSoJSMs93pAOJ7v7plqSxBh7Txj+IEd8JthTJWowGQdshS0QIUk3VSUjQg1X2ncfePFWq1Mon8k7B1pKrXhmWRJ7ZNyO0+xOQjbBtWOUM0/PcocVNNUrXjCNFUECC1szvzEzO/RGxJqTzcsbyTPclMC5xe4kgtgC2+SdeghVMFTxKGVclCKQYSqOKxxVHFVCrgvLA+hw32f9K5arqun8r/i8N9l/SuYq+sekrv2/Fza8hwpWBYVohsKRsrgodN1lYJkLQ+V0fiC7XyIdNYDfSI7R7lxdA6jh4hdZ5EPjEU+LXDsJ8FlueNXozHd8kO9BS+ozsaAnEjyQfRNG6R/C4jwTq8+5dcSdVUqVUpGXxtOQfzB1B60XDVczQdp14EWI65U1BIKWwToc5u6COh2vaD1p+gcOqqhVa24gGdu72IQqvN2hp45rdgSAeNfzmt2XJ9gsPbzgl6h5wlxIu2NecATIGzaIGsolVsesZJN4tI0Ib7C7rQqDAXw+5F2nj6xjcecFXpLYRAhDcVdxQnFQpDkphjd4Gx3blBKLXqZQT1DedgSuDBbLXHnHndM7uAMj2JydEZJVCVJVJQariqO0KsSqPNiqhVwXlb6mH+yHguZqanpXSeVh5uH+yb4LnKguV6G34uTXkNQVJUK0nWFWaUNqu0pkPR8D90rpfI2pFah0vHYQuZoaj87FvPJd8VaH2kdce9Z68VWjMel8lGGuG6pV/wBxyeWu5OMGqN1R3aA7xTwN15ty7IuquKkKryg0ykGmKw4gj8Q7inUg8emZ9Y/ccmQ9GgbmS2TwnpM9yCxrnzAaIJBcQTmIMGACIHtT8oOGPMb0Dr2pcgGlQiZy9ImT1m3alqboLZmDBEbDlywfZ39ewJsVrQTzWFuhF7QctxbXYEQH3IZV3FBfUgSUSAhjHEvygA5RPO0zHeIvYjrU0GPMZtk7tuywFvzsQKbiXB8Ou4nSLEQAZuTZq2JKrV10U7UchEoj0JxSNUlDqHmlWch1zzT0HuVQVwflZ/8AX+yaufqalb/yt9agP2TO9aCoJNl37fjHJryGohX82dtum3eoy8R39ytI7VYmEIOUv0smRmi64PELbchvh1M7qzD2j3LSNdotnyc+JPzXNPap1Hpy9WwXxlYfTaeum0eBT0rW4d/p6o+hSd15x+EJ8FeXqy7YICsJVJUygLrXv+MYfpfhcnHuhKgzUEaNEnpNgOqesKiMYh080be7b7vahMdldlO2SO8jx69yh7iCcoBdtJNhuH53qrHZ5DhDgYMG28EHqUmYS8y/oHf/AOiigpZr4qOB2gEdv59qUBhyBWp5uhEe5Dc9OEVw9EFzidWnTYJvMb76pkpLCVS57zsmJ3x+Y9iZcU9WREVCgkq1QoOZENj3WQMUeY7oPciEpbGH0b/qnuKuZFw4zyudD6cRak0XAO071zlTEPOrj1rfeWPxjPs2+K50ru2/GOTVlEqwVSrNCpIjQrtRqeG3u6rJylh2D5M9Jd4FPkiJK2GCNqg4A9qYZlmzWj91veRKKXEh19hPtStOPQ8K/wBMD86gw9Tnf1rahaHkt8uwp+dhndhpe8reZl5uqduzTeloWPdCC+rZKefL7ME/S+SPbtPAdiUgtFxeIIgNu92g8TwCJTZkbreJLt52lVw2Gy3JzOOp8BuCl1KSM140Gwe8ooL84tLg4W0aII/edeTxCvh3AuzA8COjToN1epRvItIuNh/upZSugLyg16QdBkgiYIib7L7EVyoClDI0sU4EtqRa06dHWPEdNMXis3MYddXfNHvTVeiHaj27UscMRo4e1vuIVyxI9JuUAIdfEtbqQEI0CdXn2W957VPmmjQDp29epU9KgJxzCYDgegi6uHSsrNBEEAjcQlQMhEeqbXvB2X3KoDJSnKDvRP8Aqu7imSUnykfRVPqu7iq05KuM8sT6YDcxviufK3vlefhB4Nb3LRFdujxjl1ZQrhVV2qknmOTLHJVuiIBO/rQDTXItE3PEHuSYcmMK7nD86pUO75GqejwjvoPZ3f0LaOxRLsrBmdt2Nb9Y7OjVc7yMS7DYYAwRVe2dwLanaupoUwwQ0QO/iTtPFcO5xK6tOFBhAb1Dn4aNH7u32ynG6IJcrArK3lXCxcqlwnVULlEoMRxWAoZWSgkkocqxKGXJhjkMuWFyDVqht3EAbyQEcBdyoUq7lFpMNl/1AXDrFu1VdiKkSKeUb6jg37uZP9aOTBQazZBG/s4rXYnlNjZz4lg4Umyes5u4LU4nyhw42VKn1zA/hnwWunbqbqjeUca3LznAO2jUyNRAvqg4uqXsc1rHc4ESRlAn60HsXMVfKl4EU2MYOAk+A7FrcVy1WfrUd0TA6mwtZtVndyC+VZnEO/d+6FpiiPcTqqwuiTicMreaqslXIVCEybJjUZqhYkFxdGw5vPFQsSDq+QHfBm/RxA7SB+IrrAVixcG9l1aMMWSpWLKKUJWSsWINJKo58LFiqE1R5caXmm1ri76UNHWJPYi+mO2mzoDnnrJb3LFi01yacJ03lp+VeVGUbVHVnnc0tYP5YK0tXymi9Ogxp+c6Xu67d6hYurRt6eGWrVeeCOI8p8Q75ZHBoDf79q1eIxj3+u4u6ST3rFi0kkwi2l3PJ2lUWLFSUrIUrEBErFKxAUJVSsW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786082" cy="316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oup 94"/>
          <p:cNvGraphicFramePr>
            <a:graphicFrameLocks/>
          </p:cNvGraphicFramePr>
          <p:nvPr/>
        </p:nvGraphicFramePr>
        <p:xfrm>
          <a:off x="6143636" y="4214818"/>
          <a:ext cx="2786084" cy="2417527"/>
        </p:xfrm>
        <a:graphic>
          <a:graphicData uri="http://schemas.openxmlformats.org/drawingml/2006/table">
            <a:tbl>
              <a:tblPr/>
              <a:tblGrid>
                <a:gridCol w="463889"/>
                <a:gridCol w="465264"/>
                <a:gridCol w="463889"/>
                <a:gridCol w="465264"/>
                <a:gridCol w="463889"/>
                <a:gridCol w="463889"/>
              </a:tblGrid>
              <a:tr h="401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I,J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1050</TotalTime>
  <Words>571</Words>
  <Application>Microsoft Office PowerPoint</Application>
  <PresentationFormat>Экран (4:3)</PresentationFormat>
  <Paragraphs>141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КРИПТОГРАФИЯ</vt:lpstr>
      <vt:lpstr>КРИПТОГРАФИЯ</vt:lpstr>
      <vt:lpstr>РАЗВИТИЕ КРИПТОГРАФИИ</vt:lpstr>
      <vt:lpstr>РАЗВИТИЕ КРИПТОГРАФИИ</vt:lpstr>
      <vt:lpstr>ЛИНЕЙКА ЭНЕЯ</vt:lpstr>
      <vt:lpstr>КВАДРАТ ПОЛИБИЯ</vt:lpstr>
      <vt:lpstr>ШИФР ЦЕЗАРЯ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177</cp:revision>
  <dcterms:created xsi:type="dcterms:W3CDTF">2016-07-27T12:53:41Z</dcterms:created>
  <dcterms:modified xsi:type="dcterms:W3CDTF">2019-02-24T15:53:47Z</dcterms:modified>
</cp:coreProperties>
</file>